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4" r:id="rId3"/>
    <p:sldMasterId id="2147483667" r:id="rId4"/>
  </p:sldMasterIdLst>
  <p:notesMasterIdLst>
    <p:notesMasterId r:id="rId27"/>
  </p:notesMasterIdLst>
  <p:sldIdLst>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56" r:id="rId18"/>
    <p:sldId id="257" r:id="rId19"/>
    <p:sldId id="258" r:id="rId20"/>
    <p:sldId id="259" r:id="rId21"/>
    <p:sldId id="273" r:id="rId22"/>
    <p:sldId id="274" r:id="rId23"/>
    <p:sldId id="275" r:id="rId24"/>
    <p:sldId id="276" r:id="rId25"/>
    <p:sldId id="27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37" autoAdjust="0"/>
  </p:normalViewPr>
  <p:slideViewPr>
    <p:cSldViewPr snapToGrid="0">
      <p:cViewPr varScale="1">
        <p:scale>
          <a:sx n="73" d="100"/>
          <a:sy n="73" d="100"/>
        </p:scale>
        <p:origin x="618" y="6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18A376-83DA-4B22-9E14-7732017593C7}" type="datetimeFigureOut">
              <a:rPr lang="en-US" smtClean="0"/>
              <a:t>17-Nov-17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37880F-A1A3-4633-835B-C6209BA51FEA}" type="slidenum">
              <a:rPr lang="en-US" smtClean="0"/>
              <a:t>‹#›</a:t>
            </a:fld>
            <a:endParaRPr lang="en-US"/>
          </a:p>
        </p:txBody>
      </p:sp>
    </p:spTree>
    <p:extLst>
      <p:ext uri="{BB962C8B-B14F-4D97-AF65-F5344CB8AC3E}">
        <p14:creationId xmlns:p14="http://schemas.microsoft.com/office/powerpoint/2010/main" val="1173333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8D0C83-5490-49F6-B027-40507A3F51DB}" type="slidenum">
              <a:rPr kumimoji="0" lang="ro-R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ro-R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32791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CAEDB-07D0-4A98-AE19-C870D329BB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536A81-C932-4591-839C-54F0F2EA5D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234715-669E-494B-8995-52FAA7843997}"/>
              </a:ext>
            </a:extLst>
          </p:cNvPr>
          <p:cNvSpPr>
            <a:spLocks noGrp="1"/>
          </p:cNvSpPr>
          <p:nvPr>
            <p:ph type="dt" sz="half" idx="10"/>
          </p:nvPr>
        </p:nvSpPr>
        <p:spPr/>
        <p:txBody>
          <a:bodyPr/>
          <a:lstStyle/>
          <a:p>
            <a:fld id="{E5C7C461-72B4-4898-B0DF-32379889A359}" type="datetimeFigureOut">
              <a:rPr lang="en-US" smtClean="0"/>
              <a:t>17-Nov-17</a:t>
            </a:fld>
            <a:endParaRPr lang="en-US"/>
          </a:p>
        </p:txBody>
      </p:sp>
      <p:sp>
        <p:nvSpPr>
          <p:cNvPr id="5" name="Footer Placeholder 4">
            <a:extLst>
              <a:ext uri="{FF2B5EF4-FFF2-40B4-BE49-F238E27FC236}">
                <a16:creationId xmlns:a16="http://schemas.microsoft.com/office/drawing/2014/main" id="{757C388D-9C3C-461B-83BC-3EC628F32D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2592E7-EE67-4A59-8E87-42242F0FBC35}"/>
              </a:ext>
            </a:extLst>
          </p:cNvPr>
          <p:cNvSpPr>
            <a:spLocks noGrp="1"/>
          </p:cNvSpPr>
          <p:nvPr>
            <p:ph type="sldNum" sz="quarter" idx="12"/>
          </p:nvPr>
        </p:nvSpPr>
        <p:spPr/>
        <p:txBody>
          <a:bodyPr/>
          <a:lstStyle/>
          <a:p>
            <a:fld id="{31F6B647-EAC5-446B-A88A-CDBF36736CC6}" type="slidenum">
              <a:rPr lang="en-US" smtClean="0"/>
              <a:t>‹#›</a:t>
            </a:fld>
            <a:endParaRPr lang="en-US"/>
          </a:p>
        </p:txBody>
      </p:sp>
    </p:spTree>
    <p:extLst>
      <p:ext uri="{BB962C8B-B14F-4D97-AF65-F5344CB8AC3E}">
        <p14:creationId xmlns:p14="http://schemas.microsoft.com/office/powerpoint/2010/main" val="30394606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E07C7-9CF6-4CCA-886C-96ADF64E296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05D2B1B-49DF-434D-8253-3E18DCEBBE7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B8BC0D-BB62-4682-B53C-C8D6D611412B}"/>
              </a:ext>
            </a:extLst>
          </p:cNvPr>
          <p:cNvSpPr>
            <a:spLocks noGrp="1"/>
          </p:cNvSpPr>
          <p:nvPr>
            <p:ph type="dt" sz="half" idx="10"/>
          </p:nvPr>
        </p:nvSpPr>
        <p:spPr/>
        <p:txBody>
          <a:bodyPr/>
          <a:lstStyle/>
          <a:p>
            <a:fld id="{E5C7C461-72B4-4898-B0DF-32379889A359}" type="datetimeFigureOut">
              <a:rPr lang="en-US" smtClean="0"/>
              <a:t>17-Nov-17</a:t>
            </a:fld>
            <a:endParaRPr lang="en-US"/>
          </a:p>
        </p:txBody>
      </p:sp>
      <p:sp>
        <p:nvSpPr>
          <p:cNvPr id="5" name="Footer Placeholder 4">
            <a:extLst>
              <a:ext uri="{FF2B5EF4-FFF2-40B4-BE49-F238E27FC236}">
                <a16:creationId xmlns:a16="http://schemas.microsoft.com/office/drawing/2014/main" id="{7CA0FE63-51E1-4C02-B0D4-B70812CA46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B1E587-36D9-4B35-A49C-CB8ACDF93A1F}"/>
              </a:ext>
            </a:extLst>
          </p:cNvPr>
          <p:cNvSpPr>
            <a:spLocks noGrp="1"/>
          </p:cNvSpPr>
          <p:nvPr>
            <p:ph type="sldNum" sz="quarter" idx="12"/>
          </p:nvPr>
        </p:nvSpPr>
        <p:spPr/>
        <p:txBody>
          <a:bodyPr/>
          <a:lstStyle/>
          <a:p>
            <a:fld id="{31F6B647-EAC5-446B-A88A-CDBF36736CC6}" type="slidenum">
              <a:rPr lang="en-US" smtClean="0"/>
              <a:t>‹#›</a:t>
            </a:fld>
            <a:endParaRPr lang="en-US"/>
          </a:p>
        </p:txBody>
      </p:sp>
    </p:spTree>
    <p:extLst>
      <p:ext uri="{BB962C8B-B14F-4D97-AF65-F5344CB8AC3E}">
        <p14:creationId xmlns:p14="http://schemas.microsoft.com/office/powerpoint/2010/main" val="1469522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DF9E64-D262-47EE-8FDB-ACF117C76BB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4A8A16-61BE-422F-A5E5-B42616CBCC3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63EA30-E0CA-4F79-9D46-6120A03A8700}"/>
              </a:ext>
            </a:extLst>
          </p:cNvPr>
          <p:cNvSpPr>
            <a:spLocks noGrp="1"/>
          </p:cNvSpPr>
          <p:nvPr>
            <p:ph type="dt" sz="half" idx="10"/>
          </p:nvPr>
        </p:nvSpPr>
        <p:spPr/>
        <p:txBody>
          <a:bodyPr/>
          <a:lstStyle/>
          <a:p>
            <a:fld id="{E5C7C461-72B4-4898-B0DF-32379889A359}" type="datetimeFigureOut">
              <a:rPr lang="en-US" smtClean="0"/>
              <a:t>17-Nov-17</a:t>
            </a:fld>
            <a:endParaRPr lang="en-US"/>
          </a:p>
        </p:txBody>
      </p:sp>
      <p:sp>
        <p:nvSpPr>
          <p:cNvPr id="5" name="Footer Placeholder 4">
            <a:extLst>
              <a:ext uri="{FF2B5EF4-FFF2-40B4-BE49-F238E27FC236}">
                <a16:creationId xmlns:a16="http://schemas.microsoft.com/office/drawing/2014/main" id="{78FD4C7F-F20F-46A1-A93D-A6A6B6870C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1316A9-F2F8-4AF7-82DC-C8AC84384E56}"/>
              </a:ext>
            </a:extLst>
          </p:cNvPr>
          <p:cNvSpPr>
            <a:spLocks noGrp="1"/>
          </p:cNvSpPr>
          <p:nvPr>
            <p:ph type="sldNum" sz="quarter" idx="12"/>
          </p:nvPr>
        </p:nvSpPr>
        <p:spPr/>
        <p:txBody>
          <a:bodyPr/>
          <a:lstStyle/>
          <a:p>
            <a:fld id="{31F6B647-EAC5-446B-A88A-CDBF36736CC6}" type="slidenum">
              <a:rPr lang="en-US" smtClean="0"/>
              <a:t>‹#›</a:t>
            </a:fld>
            <a:endParaRPr lang="en-US"/>
          </a:p>
        </p:txBody>
      </p:sp>
    </p:spTree>
    <p:extLst>
      <p:ext uri="{BB962C8B-B14F-4D97-AF65-F5344CB8AC3E}">
        <p14:creationId xmlns:p14="http://schemas.microsoft.com/office/powerpoint/2010/main" val="1764693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491" y="1828800"/>
            <a:ext cx="8231744"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491" y="4800600"/>
            <a:ext cx="8231744"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280116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4" name="Date Placeholder 3"/>
          <p:cNvSpPr>
            <a:spLocks noGrp="1"/>
          </p:cNvSpPr>
          <p:nvPr>
            <p:ph type="dt" sz="half" idx="10"/>
          </p:nvPr>
        </p:nvSpPr>
        <p:spPr/>
        <p:txBody>
          <a:bodyPr/>
          <a:lstStyle/>
          <a:p>
            <a:fld id="{E3D0943F-4E3D-4A9C-9BA9-0866B5CF9EF2}" type="datetimeFigureOut">
              <a:rPr lang="en-US" smtClean="0">
                <a:solidFill>
                  <a:prstClr val="white">
                    <a:tint val="75000"/>
                  </a:prstClr>
                </a:solidFill>
              </a:rPr>
              <a:pPr/>
              <a:t>17-Nov-17</a:t>
            </a:fld>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C3C80F8B-B3FE-433A-8902-222D14E9C2C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14716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3" name="Date Placeholder 2"/>
          <p:cNvSpPr>
            <a:spLocks noGrp="1"/>
          </p:cNvSpPr>
          <p:nvPr>
            <p:ph type="dt" sz="half" idx="10"/>
          </p:nvPr>
        </p:nvSpPr>
        <p:spPr/>
        <p:txBody>
          <a:bodyPr/>
          <a:lstStyle/>
          <a:p>
            <a:fld id="{E3D0943F-4E3D-4A9C-9BA9-0866B5CF9EF2}" type="datetimeFigureOut">
              <a:rPr lang="en-US" smtClean="0">
                <a:solidFill>
                  <a:prstClr val="white">
                    <a:tint val="75000"/>
                  </a:prstClr>
                </a:solidFill>
              </a:rPr>
              <a:pPr/>
              <a:t>17-Nov-17</a:t>
            </a:fld>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C3C80F8B-B3FE-433A-8902-222D14E9C2C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76442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7" name="Right Triangle 6"/>
          <p:cNvSpPr/>
          <p:nvPr/>
        </p:nvSpPr>
        <p:spPr>
          <a:xfrm>
            <a:off x="1" y="2647950"/>
            <a:ext cx="4762500"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8" name="Freeform 7"/>
          <p:cNvSpPr/>
          <p:nvPr/>
        </p:nvSpPr>
        <p:spPr>
          <a:xfrm>
            <a:off x="-3173" y="-925"/>
            <a:ext cx="12195173"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2" name="Title 1"/>
          <p:cNvSpPr>
            <a:spLocks noGrp="1"/>
          </p:cNvSpPr>
          <p:nvPr>
            <p:ph type="ctrTitle"/>
          </p:nvPr>
        </p:nvSpPr>
        <p:spPr>
          <a:xfrm rot="19140000">
            <a:off x="1089484" y="1730403"/>
            <a:ext cx="7531497" cy="1204306"/>
          </a:xfrm>
        </p:spPr>
        <p:txBody>
          <a:bodyPr bIns="9144" anchor="b"/>
          <a:lstStyle>
            <a:lvl1pPr>
              <a:defRPr sz="3200"/>
            </a:lvl1pPr>
          </a:lstStyle>
          <a:p>
            <a:r>
              <a:rPr lang="en-US"/>
              <a:t>Click to edit Master title style</a:t>
            </a:r>
            <a:endParaRPr lang="en-US" dirty="0"/>
          </a:p>
        </p:txBody>
      </p:sp>
      <p:sp>
        <p:nvSpPr>
          <p:cNvPr id="3" name="Subtitle 2"/>
          <p:cNvSpPr>
            <a:spLocks noGrp="1"/>
          </p:cNvSpPr>
          <p:nvPr>
            <p:ph type="subTitle" idx="1"/>
          </p:nvPr>
        </p:nvSpPr>
        <p:spPr>
          <a:xfrm rot="19140000">
            <a:off x="1616370" y="2470926"/>
            <a:ext cx="8681508"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a:t>Click to edit Master subtitle style</a:t>
            </a:r>
            <a:endParaRPr lang="en-US" dirty="0"/>
          </a:p>
        </p:txBody>
      </p:sp>
      <p:sp>
        <p:nvSpPr>
          <p:cNvPr id="4" name="Date Placeholder 3"/>
          <p:cNvSpPr>
            <a:spLocks noGrp="1"/>
          </p:cNvSpPr>
          <p:nvPr>
            <p:ph type="dt" sz="half" idx="10"/>
          </p:nvPr>
        </p:nvSpPr>
        <p:spPr/>
        <p:txBody>
          <a:bodyPr/>
          <a:lstStyle/>
          <a:p>
            <a:fld id="{F51FB701-4B2B-43B6-B7AE-06523E636F5F}" type="datetimeFigureOut">
              <a:rPr lang="en-US" smtClean="0"/>
              <a:pPr/>
              <a:t>17-Nov-17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221A29-C17C-4B16-BE5D-FCAC0074CF20}" type="slidenum">
              <a:rPr lang="en-US" smtClean="0"/>
              <a:pPr/>
              <a:t>‹#›</a:t>
            </a:fld>
            <a:endParaRPr lang="en-US"/>
          </a:p>
        </p:txBody>
      </p:sp>
    </p:spTree>
    <p:extLst>
      <p:ext uri="{BB962C8B-B14F-4D97-AF65-F5344CB8AC3E}">
        <p14:creationId xmlns:p14="http://schemas.microsoft.com/office/powerpoint/2010/main" val="6237289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1FB701-4B2B-43B6-B7AE-06523E636F5F}" type="datetimeFigureOut">
              <a:rPr lang="en-US" smtClean="0"/>
              <a:pPr/>
              <a:t>17-Nov-17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221A29-C17C-4B16-BE5D-FCAC0074CF20}" type="slidenum">
              <a:rPr lang="en-US" smtClean="0"/>
              <a:pPr/>
              <a:t>‹#›</a:t>
            </a:fld>
            <a:endParaRPr lang="en-US"/>
          </a:p>
        </p:txBody>
      </p:sp>
    </p:spTree>
    <p:extLst>
      <p:ext uri="{BB962C8B-B14F-4D97-AF65-F5344CB8AC3E}">
        <p14:creationId xmlns:p14="http://schemas.microsoft.com/office/powerpoint/2010/main" val="16050515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56806A-E27C-4327-8405-D995A95AC79E}" type="datetimeFigureOut">
              <a:rPr kumimoji="0" lang="ro-RO" sz="900" b="0" i="0" u="none" strike="noStrike" kern="1200" cap="none" spc="0" normalizeH="0" baseline="0" noProof="0" smtClean="0">
                <a:ln>
                  <a:noFill/>
                </a:ln>
                <a:solidFill>
                  <a:prstClr val="black">
                    <a:tint val="75000"/>
                  </a:prstClr>
                </a:solidFill>
                <a:effectLst/>
                <a:uLnTx/>
                <a:uFillTx/>
                <a:latin typeface="Century Gothic" panose="020B0502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17.11.2017</a:t>
            </a:fld>
            <a:endParaRPr kumimoji="0" lang="ro-RO" sz="900" b="0" i="0" u="none" strike="noStrike" kern="1200" cap="none" spc="0" normalizeH="0" baseline="0" noProof="0">
              <a:ln>
                <a:noFill/>
              </a:ln>
              <a:solidFill>
                <a:prstClr val="black">
                  <a:tint val="75000"/>
                </a:prstClr>
              </a:solidFill>
              <a:effectLst/>
              <a:uLnTx/>
              <a:uFillTx/>
              <a:latin typeface="Century Gothic" panose="020B0502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o-RO" sz="900" b="0" i="0" u="none" strike="noStrike" kern="1200" cap="none" spc="0" normalizeH="0" baseline="0" noProof="0">
              <a:ln>
                <a:noFill/>
              </a:ln>
              <a:solidFill>
                <a:prstClr val="black">
                  <a:tint val="75000"/>
                </a:prstClr>
              </a:solidFill>
              <a:effectLst/>
              <a:uLnTx/>
              <a:uFillTx/>
              <a:latin typeface="Century Gothic" panose="020B0502020202020204"/>
              <a:ea typeface="+mn-ea"/>
              <a:cs typeface="+mn-cs"/>
            </a:endParaRPr>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072A-2488-4341-938F-15DE149B78F5}" type="slidenum">
              <a:rPr kumimoji="0" lang="ro-RO" sz="2000" b="0" i="0" u="none" strike="noStrike" kern="1200" cap="none" spc="0" normalizeH="0" baseline="0" noProof="0" smtClean="0">
                <a:ln>
                  <a:noFill/>
                </a:ln>
                <a:solidFill>
                  <a:srgbClr val="FEFFFF"/>
                </a:solidFill>
                <a:effectLst/>
                <a:uLnTx/>
                <a:uFillTx/>
                <a:latin typeface="Century Gothic" panose="020B0502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o-RO" sz="2000" b="0" i="0" u="none" strike="noStrike" kern="1200" cap="none" spc="0" normalizeH="0" baseline="0" noProof="0">
              <a:ln>
                <a:noFill/>
              </a:ln>
              <a:solidFill>
                <a:srgbClr val="FE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29320406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56806A-E27C-4327-8405-D995A95AC79E}" type="datetimeFigureOut">
              <a:rPr kumimoji="0" lang="ro-RO" sz="900" b="0" i="0" u="none" strike="noStrike" kern="1200" cap="none" spc="0" normalizeH="0" baseline="0" noProof="0" smtClean="0">
                <a:ln>
                  <a:noFill/>
                </a:ln>
                <a:solidFill>
                  <a:prstClr val="black">
                    <a:tint val="75000"/>
                  </a:prstClr>
                </a:solidFill>
                <a:effectLst/>
                <a:uLnTx/>
                <a:uFillTx/>
                <a:latin typeface="Century Gothic" panose="020B0502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17.11.2017</a:t>
            </a:fld>
            <a:endParaRPr kumimoji="0" lang="ro-RO" sz="900" b="0" i="0" u="none" strike="noStrike" kern="1200" cap="none" spc="0" normalizeH="0" baseline="0" noProof="0">
              <a:ln>
                <a:noFill/>
              </a:ln>
              <a:solidFill>
                <a:prstClr val="black">
                  <a:tint val="75000"/>
                </a:prstClr>
              </a:solidFill>
              <a:effectLst/>
              <a:uLnTx/>
              <a:uFillTx/>
              <a:latin typeface="Century Gothic" panose="020B0502020202020204"/>
              <a:ea typeface="+mn-ea"/>
              <a:cs typeface="+mn-cs"/>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o-RO" sz="900" b="0" i="0" u="none" strike="noStrike" kern="1200" cap="none" spc="0" normalizeH="0" baseline="0" noProof="0">
              <a:ln>
                <a:noFill/>
              </a:ln>
              <a:solidFill>
                <a:prstClr val="black">
                  <a:tint val="75000"/>
                </a:prstClr>
              </a:solidFill>
              <a:effectLst/>
              <a:uLnTx/>
              <a:uFillTx/>
              <a:latin typeface="Century Gothic" panose="020B0502020202020204"/>
              <a:ea typeface="+mn-ea"/>
              <a:cs typeface="+mn-cs"/>
            </a:endParaRPr>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072A-2488-4341-938F-15DE149B78F5}" type="slidenum">
              <a:rPr kumimoji="0" lang="ro-RO" sz="2000" b="0" i="0" u="none" strike="noStrike" kern="1200" cap="none" spc="0" normalizeH="0" baseline="0" noProof="0" smtClean="0">
                <a:ln>
                  <a:noFill/>
                </a:ln>
                <a:solidFill>
                  <a:srgbClr val="FEFFFF"/>
                </a:solidFill>
                <a:effectLst/>
                <a:uLnTx/>
                <a:uFillTx/>
                <a:latin typeface="Century Gothic" panose="020B0502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o-RO" sz="2000" b="0" i="0" u="none" strike="noStrike" kern="1200" cap="none" spc="0" normalizeH="0" baseline="0" noProof="0">
              <a:ln>
                <a:noFill/>
              </a:ln>
              <a:solidFill>
                <a:srgbClr val="FE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947642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A9BC3-8ACA-4183-A2CE-8667362326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91DBB4-B4F5-4DF5-8232-1AEEB21CC04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838D79-EFF9-455B-B703-082D107994A8}"/>
              </a:ext>
            </a:extLst>
          </p:cNvPr>
          <p:cNvSpPr>
            <a:spLocks noGrp="1"/>
          </p:cNvSpPr>
          <p:nvPr>
            <p:ph type="dt" sz="half" idx="10"/>
          </p:nvPr>
        </p:nvSpPr>
        <p:spPr/>
        <p:txBody>
          <a:bodyPr/>
          <a:lstStyle/>
          <a:p>
            <a:fld id="{E5C7C461-72B4-4898-B0DF-32379889A359}" type="datetimeFigureOut">
              <a:rPr lang="en-US" smtClean="0"/>
              <a:t>17-Nov-17</a:t>
            </a:fld>
            <a:endParaRPr lang="en-US"/>
          </a:p>
        </p:txBody>
      </p:sp>
      <p:sp>
        <p:nvSpPr>
          <p:cNvPr id="5" name="Footer Placeholder 4">
            <a:extLst>
              <a:ext uri="{FF2B5EF4-FFF2-40B4-BE49-F238E27FC236}">
                <a16:creationId xmlns:a16="http://schemas.microsoft.com/office/drawing/2014/main" id="{7ACE065D-A0F0-4772-8E98-23B8E77309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DC14DF-D47F-4EB2-8127-D696A93BEA23}"/>
              </a:ext>
            </a:extLst>
          </p:cNvPr>
          <p:cNvSpPr>
            <a:spLocks noGrp="1"/>
          </p:cNvSpPr>
          <p:nvPr>
            <p:ph type="sldNum" sz="quarter" idx="12"/>
          </p:nvPr>
        </p:nvSpPr>
        <p:spPr/>
        <p:txBody>
          <a:bodyPr/>
          <a:lstStyle/>
          <a:p>
            <a:fld id="{31F6B647-EAC5-446B-A88A-CDBF36736CC6}" type="slidenum">
              <a:rPr lang="en-US" smtClean="0"/>
              <a:t>‹#›</a:t>
            </a:fld>
            <a:endParaRPr lang="en-US"/>
          </a:p>
        </p:txBody>
      </p:sp>
    </p:spTree>
    <p:extLst>
      <p:ext uri="{BB962C8B-B14F-4D97-AF65-F5344CB8AC3E}">
        <p14:creationId xmlns:p14="http://schemas.microsoft.com/office/powerpoint/2010/main" val="492329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3409E-B028-44DB-845C-8D5CDE6CA9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9966DAE-4EDD-4467-9194-B814569191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B21ECEA-1D1E-4558-A390-7B5D57FC5260}"/>
              </a:ext>
            </a:extLst>
          </p:cNvPr>
          <p:cNvSpPr>
            <a:spLocks noGrp="1"/>
          </p:cNvSpPr>
          <p:nvPr>
            <p:ph type="dt" sz="half" idx="10"/>
          </p:nvPr>
        </p:nvSpPr>
        <p:spPr/>
        <p:txBody>
          <a:bodyPr/>
          <a:lstStyle/>
          <a:p>
            <a:fld id="{E5C7C461-72B4-4898-B0DF-32379889A359}" type="datetimeFigureOut">
              <a:rPr lang="en-US" smtClean="0"/>
              <a:t>17-Nov-17</a:t>
            </a:fld>
            <a:endParaRPr lang="en-US"/>
          </a:p>
        </p:txBody>
      </p:sp>
      <p:sp>
        <p:nvSpPr>
          <p:cNvPr id="5" name="Footer Placeholder 4">
            <a:extLst>
              <a:ext uri="{FF2B5EF4-FFF2-40B4-BE49-F238E27FC236}">
                <a16:creationId xmlns:a16="http://schemas.microsoft.com/office/drawing/2014/main" id="{B794E491-0941-4215-BD37-D757C85FCE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1DD6D2-6034-43BE-AC0E-1FD9F1985CDB}"/>
              </a:ext>
            </a:extLst>
          </p:cNvPr>
          <p:cNvSpPr>
            <a:spLocks noGrp="1"/>
          </p:cNvSpPr>
          <p:nvPr>
            <p:ph type="sldNum" sz="quarter" idx="12"/>
          </p:nvPr>
        </p:nvSpPr>
        <p:spPr/>
        <p:txBody>
          <a:bodyPr/>
          <a:lstStyle/>
          <a:p>
            <a:fld id="{31F6B647-EAC5-446B-A88A-CDBF36736CC6}" type="slidenum">
              <a:rPr lang="en-US" smtClean="0"/>
              <a:t>‹#›</a:t>
            </a:fld>
            <a:endParaRPr lang="en-US"/>
          </a:p>
        </p:txBody>
      </p:sp>
    </p:spTree>
    <p:extLst>
      <p:ext uri="{BB962C8B-B14F-4D97-AF65-F5344CB8AC3E}">
        <p14:creationId xmlns:p14="http://schemas.microsoft.com/office/powerpoint/2010/main" val="17537935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2DAF7-0AEE-4863-A907-0320615A6B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50C4A4-55D7-4F6B-B6A1-D2E9952D431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56E597-647B-4ED7-BB1D-44351D3AEFA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9296A1-FED0-4D9A-8291-630AC243460E}"/>
              </a:ext>
            </a:extLst>
          </p:cNvPr>
          <p:cNvSpPr>
            <a:spLocks noGrp="1"/>
          </p:cNvSpPr>
          <p:nvPr>
            <p:ph type="dt" sz="half" idx="10"/>
          </p:nvPr>
        </p:nvSpPr>
        <p:spPr/>
        <p:txBody>
          <a:bodyPr/>
          <a:lstStyle/>
          <a:p>
            <a:fld id="{E5C7C461-72B4-4898-B0DF-32379889A359}" type="datetimeFigureOut">
              <a:rPr lang="en-US" smtClean="0"/>
              <a:t>17-Nov-17</a:t>
            </a:fld>
            <a:endParaRPr lang="en-US"/>
          </a:p>
        </p:txBody>
      </p:sp>
      <p:sp>
        <p:nvSpPr>
          <p:cNvPr id="6" name="Footer Placeholder 5">
            <a:extLst>
              <a:ext uri="{FF2B5EF4-FFF2-40B4-BE49-F238E27FC236}">
                <a16:creationId xmlns:a16="http://schemas.microsoft.com/office/drawing/2014/main" id="{1612C19A-EED0-4779-BDF3-6EBA1CABC7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4B3485-E157-4DBA-8729-EC6C1C250560}"/>
              </a:ext>
            </a:extLst>
          </p:cNvPr>
          <p:cNvSpPr>
            <a:spLocks noGrp="1"/>
          </p:cNvSpPr>
          <p:nvPr>
            <p:ph type="sldNum" sz="quarter" idx="12"/>
          </p:nvPr>
        </p:nvSpPr>
        <p:spPr/>
        <p:txBody>
          <a:bodyPr/>
          <a:lstStyle/>
          <a:p>
            <a:fld id="{31F6B647-EAC5-446B-A88A-CDBF36736CC6}" type="slidenum">
              <a:rPr lang="en-US" smtClean="0"/>
              <a:t>‹#›</a:t>
            </a:fld>
            <a:endParaRPr lang="en-US"/>
          </a:p>
        </p:txBody>
      </p:sp>
    </p:spTree>
    <p:extLst>
      <p:ext uri="{BB962C8B-B14F-4D97-AF65-F5344CB8AC3E}">
        <p14:creationId xmlns:p14="http://schemas.microsoft.com/office/powerpoint/2010/main" val="13471626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3F25B-C242-4C88-A22B-63658E41032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61F3CAF-7284-4CB9-A91F-BFCA6C0E55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5E2C4F4-5EE7-43C3-98ED-FEAD45B4CDA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194F6F-B9CB-4141-9DDD-91C8B6F700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E0BF5F5-8B32-4703-9FF5-16BCE284E48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37401E7-4314-4397-B9A8-DC207095F3F4}"/>
              </a:ext>
            </a:extLst>
          </p:cNvPr>
          <p:cNvSpPr>
            <a:spLocks noGrp="1"/>
          </p:cNvSpPr>
          <p:nvPr>
            <p:ph type="dt" sz="half" idx="10"/>
          </p:nvPr>
        </p:nvSpPr>
        <p:spPr/>
        <p:txBody>
          <a:bodyPr/>
          <a:lstStyle/>
          <a:p>
            <a:fld id="{E5C7C461-72B4-4898-B0DF-32379889A359}" type="datetimeFigureOut">
              <a:rPr lang="en-US" smtClean="0"/>
              <a:t>17-Nov-17</a:t>
            </a:fld>
            <a:endParaRPr lang="en-US"/>
          </a:p>
        </p:txBody>
      </p:sp>
      <p:sp>
        <p:nvSpPr>
          <p:cNvPr id="8" name="Footer Placeholder 7">
            <a:extLst>
              <a:ext uri="{FF2B5EF4-FFF2-40B4-BE49-F238E27FC236}">
                <a16:creationId xmlns:a16="http://schemas.microsoft.com/office/drawing/2014/main" id="{FBEF5551-5D1A-464A-B9C7-F174EC50894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340F18-E718-47CD-AA57-54F953F8D913}"/>
              </a:ext>
            </a:extLst>
          </p:cNvPr>
          <p:cNvSpPr>
            <a:spLocks noGrp="1"/>
          </p:cNvSpPr>
          <p:nvPr>
            <p:ph type="sldNum" sz="quarter" idx="12"/>
          </p:nvPr>
        </p:nvSpPr>
        <p:spPr/>
        <p:txBody>
          <a:bodyPr/>
          <a:lstStyle/>
          <a:p>
            <a:fld id="{31F6B647-EAC5-446B-A88A-CDBF36736CC6}" type="slidenum">
              <a:rPr lang="en-US" smtClean="0"/>
              <a:t>‹#›</a:t>
            </a:fld>
            <a:endParaRPr lang="en-US"/>
          </a:p>
        </p:txBody>
      </p:sp>
    </p:spTree>
    <p:extLst>
      <p:ext uri="{BB962C8B-B14F-4D97-AF65-F5344CB8AC3E}">
        <p14:creationId xmlns:p14="http://schemas.microsoft.com/office/powerpoint/2010/main" val="1219016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17B8A-06B7-44E2-9D56-CECCCDC0CE6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5AE2A3B-231F-4880-B781-5859B43D8ECC}"/>
              </a:ext>
            </a:extLst>
          </p:cNvPr>
          <p:cNvSpPr>
            <a:spLocks noGrp="1"/>
          </p:cNvSpPr>
          <p:nvPr>
            <p:ph type="dt" sz="half" idx="10"/>
          </p:nvPr>
        </p:nvSpPr>
        <p:spPr/>
        <p:txBody>
          <a:bodyPr/>
          <a:lstStyle/>
          <a:p>
            <a:fld id="{E5C7C461-72B4-4898-B0DF-32379889A359}" type="datetimeFigureOut">
              <a:rPr lang="en-US" smtClean="0"/>
              <a:t>17-Nov-17</a:t>
            </a:fld>
            <a:endParaRPr lang="en-US"/>
          </a:p>
        </p:txBody>
      </p:sp>
      <p:sp>
        <p:nvSpPr>
          <p:cNvPr id="4" name="Footer Placeholder 3">
            <a:extLst>
              <a:ext uri="{FF2B5EF4-FFF2-40B4-BE49-F238E27FC236}">
                <a16:creationId xmlns:a16="http://schemas.microsoft.com/office/drawing/2014/main" id="{BED681DA-4136-4F22-9567-4D1017E2A9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AD09DB-F691-4952-85F2-90C074FDF648}"/>
              </a:ext>
            </a:extLst>
          </p:cNvPr>
          <p:cNvSpPr>
            <a:spLocks noGrp="1"/>
          </p:cNvSpPr>
          <p:nvPr>
            <p:ph type="sldNum" sz="quarter" idx="12"/>
          </p:nvPr>
        </p:nvSpPr>
        <p:spPr/>
        <p:txBody>
          <a:bodyPr/>
          <a:lstStyle/>
          <a:p>
            <a:fld id="{31F6B647-EAC5-446B-A88A-CDBF36736CC6}" type="slidenum">
              <a:rPr lang="en-US" smtClean="0"/>
              <a:t>‹#›</a:t>
            </a:fld>
            <a:endParaRPr lang="en-US"/>
          </a:p>
        </p:txBody>
      </p:sp>
    </p:spTree>
    <p:extLst>
      <p:ext uri="{BB962C8B-B14F-4D97-AF65-F5344CB8AC3E}">
        <p14:creationId xmlns:p14="http://schemas.microsoft.com/office/powerpoint/2010/main" val="3400246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CE1AF-E6F8-401C-923C-FC458069A58E}"/>
              </a:ext>
            </a:extLst>
          </p:cNvPr>
          <p:cNvSpPr>
            <a:spLocks noGrp="1"/>
          </p:cNvSpPr>
          <p:nvPr>
            <p:ph type="dt" sz="half" idx="10"/>
          </p:nvPr>
        </p:nvSpPr>
        <p:spPr/>
        <p:txBody>
          <a:bodyPr/>
          <a:lstStyle/>
          <a:p>
            <a:fld id="{E5C7C461-72B4-4898-B0DF-32379889A359}" type="datetimeFigureOut">
              <a:rPr lang="en-US" smtClean="0"/>
              <a:t>17-Nov-17</a:t>
            </a:fld>
            <a:endParaRPr lang="en-US"/>
          </a:p>
        </p:txBody>
      </p:sp>
      <p:sp>
        <p:nvSpPr>
          <p:cNvPr id="3" name="Footer Placeholder 2">
            <a:extLst>
              <a:ext uri="{FF2B5EF4-FFF2-40B4-BE49-F238E27FC236}">
                <a16:creationId xmlns:a16="http://schemas.microsoft.com/office/drawing/2014/main" id="{C58896B9-49CD-4F32-8777-DB6DD678278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982D4BC-CDE0-42CC-A9DE-A23A16D08AF6}"/>
              </a:ext>
            </a:extLst>
          </p:cNvPr>
          <p:cNvSpPr>
            <a:spLocks noGrp="1"/>
          </p:cNvSpPr>
          <p:nvPr>
            <p:ph type="sldNum" sz="quarter" idx="12"/>
          </p:nvPr>
        </p:nvSpPr>
        <p:spPr/>
        <p:txBody>
          <a:bodyPr/>
          <a:lstStyle/>
          <a:p>
            <a:fld id="{31F6B647-EAC5-446B-A88A-CDBF36736CC6}" type="slidenum">
              <a:rPr lang="en-US" smtClean="0"/>
              <a:t>‹#›</a:t>
            </a:fld>
            <a:endParaRPr lang="en-US"/>
          </a:p>
        </p:txBody>
      </p:sp>
    </p:spTree>
    <p:extLst>
      <p:ext uri="{BB962C8B-B14F-4D97-AF65-F5344CB8AC3E}">
        <p14:creationId xmlns:p14="http://schemas.microsoft.com/office/powerpoint/2010/main" val="4240201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CDA6F-4F60-45EB-AC01-F1E0E692C5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BCF2775-AFE3-4A2C-95C8-D34D9B02BF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F21C9E6-C532-4B25-8A8A-0720D26EC7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FF6FE2B-A9F6-4C9C-8924-654396166400}"/>
              </a:ext>
            </a:extLst>
          </p:cNvPr>
          <p:cNvSpPr>
            <a:spLocks noGrp="1"/>
          </p:cNvSpPr>
          <p:nvPr>
            <p:ph type="dt" sz="half" idx="10"/>
          </p:nvPr>
        </p:nvSpPr>
        <p:spPr/>
        <p:txBody>
          <a:bodyPr/>
          <a:lstStyle/>
          <a:p>
            <a:fld id="{E5C7C461-72B4-4898-B0DF-32379889A359}" type="datetimeFigureOut">
              <a:rPr lang="en-US" smtClean="0"/>
              <a:t>17-Nov-17</a:t>
            </a:fld>
            <a:endParaRPr lang="en-US"/>
          </a:p>
        </p:txBody>
      </p:sp>
      <p:sp>
        <p:nvSpPr>
          <p:cNvPr id="6" name="Footer Placeholder 5">
            <a:extLst>
              <a:ext uri="{FF2B5EF4-FFF2-40B4-BE49-F238E27FC236}">
                <a16:creationId xmlns:a16="http://schemas.microsoft.com/office/drawing/2014/main" id="{0E25519D-7EE2-497E-AE29-CCBEC1933C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0A5DD5-2768-4B14-B58B-00CE3EE9C226}"/>
              </a:ext>
            </a:extLst>
          </p:cNvPr>
          <p:cNvSpPr>
            <a:spLocks noGrp="1"/>
          </p:cNvSpPr>
          <p:nvPr>
            <p:ph type="sldNum" sz="quarter" idx="12"/>
          </p:nvPr>
        </p:nvSpPr>
        <p:spPr/>
        <p:txBody>
          <a:bodyPr/>
          <a:lstStyle/>
          <a:p>
            <a:fld id="{31F6B647-EAC5-446B-A88A-CDBF36736CC6}" type="slidenum">
              <a:rPr lang="en-US" smtClean="0"/>
              <a:t>‹#›</a:t>
            </a:fld>
            <a:endParaRPr lang="en-US"/>
          </a:p>
        </p:txBody>
      </p:sp>
    </p:spTree>
    <p:extLst>
      <p:ext uri="{BB962C8B-B14F-4D97-AF65-F5344CB8AC3E}">
        <p14:creationId xmlns:p14="http://schemas.microsoft.com/office/powerpoint/2010/main" val="4067977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9F7EA-984F-4B8D-A304-AC4EAB4597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721BD0-B203-408F-8B27-D759661432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159ADC7-5EBB-4428-9FAE-48112B4074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E83DB21-1ACE-4CA9-80C0-D4744FE05F90}"/>
              </a:ext>
            </a:extLst>
          </p:cNvPr>
          <p:cNvSpPr>
            <a:spLocks noGrp="1"/>
          </p:cNvSpPr>
          <p:nvPr>
            <p:ph type="dt" sz="half" idx="10"/>
          </p:nvPr>
        </p:nvSpPr>
        <p:spPr/>
        <p:txBody>
          <a:bodyPr/>
          <a:lstStyle/>
          <a:p>
            <a:fld id="{E5C7C461-72B4-4898-B0DF-32379889A359}" type="datetimeFigureOut">
              <a:rPr lang="en-US" smtClean="0"/>
              <a:t>17-Nov-17</a:t>
            </a:fld>
            <a:endParaRPr lang="en-US"/>
          </a:p>
        </p:txBody>
      </p:sp>
      <p:sp>
        <p:nvSpPr>
          <p:cNvPr id="6" name="Footer Placeholder 5">
            <a:extLst>
              <a:ext uri="{FF2B5EF4-FFF2-40B4-BE49-F238E27FC236}">
                <a16:creationId xmlns:a16="http://schemas.microsoft.com/office/drawing/2014/main" id="{E1960DA7-7CCE-4BB4-B14E-89FE3B656B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0FFBB6-27DB-4F76-92D8-2989C8706681}"/>
              </a:ext>
            </a:extLst>
          </p:cNvPr>
          <p:cNvSpPr>
            <a:spLocks noGrp="1"/>
          </p:cNvSpPr>
          <p:nvPr>
            <p:ph type="sldNum" sz="quarter" idx="12"/>
          </p:nvPr>
        </p:nvSpPr>
        <p:spPr/>
        <p:txBody>
          <a:bodyPr/>
          <a:lstStyle/>
          <a:p>
            <a:fld id="{31F6B647-EAC5-446B-A88A-CDBF36736CC6}" type="slidenum">
              <a:rPr lang="en-US" smtClean="0"/>
              <a:t>‹#›</a:t>
            </a:fld>
            <a:endParaRPr lang="en-US"/>
          </a:p>
        </p:txBody>
      </p:sp>
    </p:spTree>
    <p:extLst>
      <p:ext uri="{BB962C8B-B14F-4D97-AF65-F5344CB8AC3E}">
        <p14:creationId xmlns:p14="http://schemas.microsoft.com/office/powerpoint/2010/main" val="1982843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image" Target="../media/image1.jpe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21DE62-C660-4DF8-A076-29758DE954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361B26-6BC0-4A12-8AD4-D4B80E888D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B38972-5289-44D5-AE2F-F2411C9A66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C7C461-72B4-4898-B0DF-32379889A359}" type="datetimeFigureOut">
              <a:rPr lang="en-US" smtClean="0"/>
              <a:t>17-Nov-17</a:t>
            </a:fld>
            <a:endParaRPr lang="en-US"/>
          </a:p>
        </p:txBody>
      </p:sp>
      <p:sp>
        <p:nvSpPr>
          <p:cNvPr id="5" name="Footer Placeholder 4">
            <a:extLst>
              <a:ext uri="{FF2B5EF4-FFF2-40B4-BE49-F238E27FC236}">
                <a16:creationId xmlns:a16="http://schemas.microsoft.com/office/drawing/2014/main" id="{D617DEB7-FFBD-48AD-8EC3-4EE344B149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3F835AB-749A-42CA-9872-5D3CF5D431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F6B647-EAC5-446B-A88A-CDBF36736CC6}" type="slidenum">
              <a:rPr lang="en-US" smtClean="0"/>
              <a:t>‹#›</a:t>
            </a:fld>
            <a:endParaRPr lang="en-US"/>
          </a:p>
        </p:txBody>
      </p:sp>
    </p:spTree>
    <p:extLst>
      <p:ext uri="{BB962C8B-B14F-4D97-AF65-F5344CB8AC3E}">
        <p14:creationId xmlns:p14="http://schemas.microsoft.com/office/powerpoint/2010/main" val="18302515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811" y="381000"/>
            <a:ext cx="9146383"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809" y="1904999"/>
            <a:ext cx="9136771"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809" y="6400800"/>
            <a:ext cx="6554907"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a:p>
        </p:txBody>
      </p:sp>
      <p:sp>
        <p:nvSpPr>
          <p:cNvPr id="4" name="Date Placeholder 3"/>
          <p:cNvSpPr>
            <a:spLocks noGrp="1"/>
          </p:cNvSpPr>
          <p:nvPr>
            <p:ph type="dt" sz="half" idx="2"/>
          </p:nvPr>
        </p:nvSpPr>
        <p:spPr>
          <a:xfrm>
            <a:off x="8228566" y="6400800"/>
            <a:ext cx="1449767"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E3D0943F-4E3D-4A9C-9BA9-0866B5CF9EF2}" type="datetimeFigureOut">
              <a:rPr lang="en-US" smtClean="0"/>
              <a:pPr/>
              <a:t>17-Nov-17</a:t>
            </a:fld>
            <a:endParaRPr lang="en-US"/>
          </a:p>
        </p:txBody>
      </p:sp>
      <p:sp>
        <p:nvSpPr>
          <p:cNvPr id="6" name="Slide Number Placeholder 5"/>
          <p:cNvSpPr>
            <a:spLocks noGrp="1"/>
          </p:cNvSpPr>
          <p:nvPr>
            <p:ph type="sldNum" sz="quarter" idx="4"/>
          </p:nvPr>
        </p:nvSpPr>
        <p:spPr>
          <a:xfrm>
            <a:off x="9830771" y="6400800"/>
            <a:ext cx="838420"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C3C80F8B-B3FE-433A-8902-222D14E9C2C0}" type="slidenum">
              <a:rPr lang="en-US" smtClean="0"/>
              <a:pPr/>
              <a:t>‹#›</a:t>
            </a:fld>
            <a:endParaRPr lang="en-US"/>
          </a:p>
        </p:txBody>
      </p:sp>
    </p:spTree>
    <p:extLst>
      <p:ext uri="{BB962C8B-B14F-4D97-AF65-F5344CB8AC3E}">
        <p14:creationId xmlns:p14="http://schemas.microsoft.com/office/powerpoint/2010/main" val="114807317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p15:clr>
            <a:srgbClr val="F26B43"/>
          </p15:clr>
        </p15:guide>
        <p15:guide id="2" orient="horz" pos="216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Freeform 6"/>
          <p:cNvSpPr/>
          <p:nvPr/>
        </p:nvSpPr>
        <p:spPr>
          <a:xfrm>
            <a:off x="-3175" y="5050633"/>
            <a:ext cx="4765676" cy="1807368"/>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Freeform 7"/>
          <p:cNvSpPr/>
          <p:nvPr/>
        </p:nvSpPr>
        <p:spPr>
          <a:xfrm>
            <a:off x="-3173" y="5051293"/>
            <a:ext cx="12195173" cy="1806709"/>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laceholder 1"/>
          <p:cNvSpPr>
            <a:spLocks noGrp="1"/>
          </p:cNvSpPr>
          <p:nvPr>
            <p:ph type="title"/>
          </p:nvPr>
        </p:nvSpPr>
        <p:spPr>
          <a:xfrm>
            <a:off x="1097280" y="365760"/>
            <a:ext cx="10027920" cy="54864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097280" y="1100629"/>
            <a:ext cx="10027920" cy="357984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9140000">
            <a:off x="268224" y="5870448"/>
            <a:ext cx="2901696" cy="201168"/>
          </a:xfrm>
          <a:prstGeom prst="rect">
            <a:avLst/>
          </a:prstGeom>
        </p:spPr>
        <p:txBody>
          <a:bodyPr vert="horz" lIns="91440" tIns="45720" rIns="91440" bIns="45720" rtlCol="0" anchor="ctr"/>
          <a:lstStyle>
            <a:lvl1pPr algn="l">
              <a:defRPr sz="1200">
                <a:solidFill>
                  <a:srgbClr val="FFFFFF"/>
                </a:solidFill>
              </a:defRPr>
            </a:lvl1pPr>
          </a:lstStyle>
          <a:p>
            <a:fld id="{F51FB701-4B2B-43B6-B7AE-06523E636F5F}" type="datetimeFigureOut">
              <a:rPr lang="en-US" smtClean="0"/>
              <a:t>17-Nov-17</a:t>
            </a:fld>
            <a:endParaRPr lang="en-US"/>
          </a:p>
        </p:txBody>
      </p:sp>
      <p:sp>
        <p:nvSpPr>
          <p:cNvPr id="5" name="Footer Placeholder 4"/>
          <p:cNvSpPr>
            <a:spLocks noGrp="1"/>
          </p:cNvSpPr>
          <p:nvPr>
            <p:ph type="ftr" sz="quarter" idx="3"/>
          </p:nvPr>
        </p:nvSpPr>
        <p:spPr>
          <a:xfrm>
            <a:off x="4690019" y="6285122"/>
            <a:ext cx="62992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en-US"/>
          </a:p>
        </p:txBody>
      </p:sp>
      <p:sp>
        <p:nvSpPr>
          <p:cNvPr id="6" name="Slide Number Placeholder 5"/>
          <p:cNvSpPr>
            <a:spLocks noGrp="1"/>
          </p:cNvSpPr>
          <p:nvPr>
            <p:ph type="sldNum" sz="quarter" idx="4"/>
          </p:nvPr>
        </p:nvSpPr>
        <p:spPr>
          <a:xfrm>
            <a:off x="11201384" y="6170822"/>
            <a:ext cx="67056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23221A29-C17C-4B16-BE5D-FCAC0074CF20}" type="slidenum">
              <a:rPr lang="en-US" smtClean="0"/>
              <a:t>‹#›</a:t>
            </a:fld>
            <a:endParaRPr lang="en-US"/>
          </a:p>
        </p:txBody>
      </p:sp>
    </p:spTree>
    <p:extLst>
      <p:ext uri="{BB962C8B-B14F-4D97-AF65-F5344CB8AC3E}">
        <p14:creationId xmlns:p14="http://schemas.microsoft.com/office/powerpoint/2010/main" val="3504346247"/>
      </p:ext>
    </p:extLst>
  </p:cSld>
  <p:clrMap bg1="lt1" tx1="dk1" bg2="lt2" tx2="dk2" accent1="accent1" accent2="accent2" accent3="accent3" accent4="accent4" accent5="accent5" accent6="accent6" hlink="hlink" folHlink="folHlink"/>
  <p:sldLayoutIdLst>
    <p:sldLayoutId id="2147483665" r:id="rId1"/>
    <p:sldLayoutId id="2147483666" r:id="rId2"/>
  </p:sldLayoutIdLst>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CE56806A-E27C-4327-8405-D995A95AC79E}" type="datetimeFigureOut">
              <a:rPr lang="ro-RO" smtClean="0"/>
              <a:t>17.11.2017</a:t>
            </a:fld>
            <a:endParaRPr lang="ro-RO"/>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ro-RO"/>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858E072A-2488-4341-938F-15DE149B78F5}" type="slidenum">
              <a:rPr lang="ro-RO" smtClean="0"/>
              <a:t>‹#›</a:t>
            </a:fld>
            <a:endParaRPr lang="ro-RO"/>
          </a:p>
        </p:txBody>
      </p:sp>
    </p:spTree>
    <p:extLst>
      <p:ext uri="{BB962C8B-B14F-4D97-AF65-F5344CB8AC3E}">
        <p14:creationId xmlns:p14="http://schemas.microsoft.com/office/powerpoint/2010/main" val="3385042097"/>
      </p:ext>
    </p:extLst>
  </p:cSld>
  <p:clrMap bg1="lt1" tx1="dk1" bg2="lt2" tx2="dk2" accent1="accent1" accent2="accent2" accent3="accent3" accent4="accent4" accent5="accent5" accent6="accent6" hlink="hlink" folHlink="folHlink"/>
  <p:sldLayoutIdLst>
    <p:sldLayoutId id="2147483668" r:id="rId1"/>
    <p:sldLayoutId id="2147483669" r:id="rId2"/>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6.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0"/>
            <a:ext cx="5410200" cy="1981200"/>
          </a:xfrm>
        </p:spPr>
        <p:txBody>
          <a:bodyPr>
            <a:normAutofit/>
          </a:bodyPr>
          <a:lstStyle/>
          <a:p>
            <a:r>
              <a:rPr sz="6000"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stellar" pitchFamily="18" charset="0"/>
              </a:rPr>
              <a:t>Elon Musk </a:t>
            </a:r>
            <a:endParaRPr lang="en-US" sz="6000"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stellar" pitchFamily="18" charset="0"/>
            </a:endParaRPr>
          </a:p>
        </p:txBody>
      </p:sp>
      <p:pic>
        <p:nvPicPr>
          <p:cNvPr id="3" name="Picture 2" descr="Elon_Musk_2015.jpg"/>
          <p:cNvPicPr>
            <a:picLocks noChangeAspect="1"/>
          </p:cNvPicPr>
          <p:nvPr/>
        </p:nvPicPr>
        <p:blipFill>
          <a:blip r:embed="rId2"/>
          <a:stretch>
            <a:fillRect/>
          </a:stretch>
        </p:blipFill>
        <p:spPr>
          <a:xfrm>
            <a:off x="3962400" y="1981200"/>
            <a:ext cx="2794000" cy="4102100"/>
          </a:xfrm>
          <a:prstGeom prst="rect">
            <a:avLst/>
          </a:prstGeom>
          <a:ln>
            <a:noFill/>
          </a:ln>
          <a:effectLst>
            <a:softEdge rad="112500"/>
          </a:effectLst>
        </p:spPr>
      </p:pic>
    </p:spTree>
    <p:extLst>
      <p:ext uri="{BB962C8B-B14F-4D97-AF65-F5344CB8AC3E}">
        <p14:creationId xmlns:p14="http://schemas.microsoft.com/office/powerpoint/2010/main" val="28943332"/>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3988" y="381000"/>
            <a:ext cx="7520940" cy="548640"/>
          </a:xfrm>
        </p:spPr>
        <p:txBody>
          <a:bodyPr/>
          <a:lstStyle/>
          <a:p>
            <a:pPr algn="ctr"/>
            <a:r>
              <a:rPr lang="en-US" b="1" dirty="0"/>
              <a:t>Overview</a:t>
            </a:r>
            <a:endParaRPr lang="en-US" dirty="0"/>
          </a:p>
        </p:txBody>
      </p:sp>
      <p:sp>
        <p:nvSpPr>
          <p:cNvPr id="3" name="Content Placeholder 2"/>
          <p:cNvSpPr>
            <a:spLocks noGrp="1"/>
          </p:cNvSpPr>
          <p:nvPr>
            <p:ph idx="1"/>
          </p:nvPr>
        </p:nvSpPr>
        <p:spPr/>
        <p:txBody>
          <a:bodyPr>
            <a:normAutofit/>
          </a:bodyPr>
          <a:lstStyle/>
          <a:p>
            <a:endParaRPr lang="en-US" sz="2000" dirty="0">
              <a:latin typeface="Times New Roman" pitchFamily="18" charset="0"/>
              <a:cs typeface="Times New Roman" pitchFamily="18" charset="0"/>
            </a:endParaRPr>
          </a:p>
          <a:p>
            <a:pPr>
              <a:buFont typeface="Arial" pitchFamily="34" charset="0"/>
              <a:buChar char="•"/>
            </a:pPr>
            <a:r>
              <a:rPr lang="en-US" sz="2000" dirty="0">
                <a:latin typeface="Times New Roman" pitchFamily="18" charset="0"/>
                <a:cs typeface="Times New Roman" pitchFamily="18" charset="0"/>
              </a:rPr>
              <a:t>Tesla is named after the electrical engineer and physicist Nikola Tesla.</a:t>
            </a:r>
          </a:p>
          <a:p>
            <a:pPr>
              <a:buFont typeface="Arial" pitchFamily="34" charset="0"/>
              <a:buChar char="•"/>
            </a:pPr>
            <a:r>
              <a:rPr lang="en-US" sz="2000" dirty="0">
                <a:latin typeface="Times New Roman" pitchFamily="18" charset="0"/>
                <a:cs typeface="Times New Roman" pitchFamily="18" charset="0"/>
              </a:rPr>
              <a:t>Nikola was best known for his contribution to the design of the modern alternating </a:t>
            </a:r>
            <a:r>
              <a:rPr lang="en-US" sz="2000" dirty="0" err="1">
                <a:latin typeface="Times New Roman" pitchFamily="18" charset="0"/>
                <a:cs typeface="Times New Roman" pitchFamily="18" charset="0"/>
              </a:rPr>
              <a:t>curent</a:t>
            </a:r>
            <a:r>
              <a:rPr lang="en-US" sz="2000" dirty="0">
                <a:latin typeface="Times New Roman" pitchFamily="18" charset="0"/>
                <a:cs typeface="Times New Roman" pitchFamily="18" charset="0"/>
              </a:rPr>
              <a:t> (AC) electricity supply system.</a:t>
            </a:r>
          </a:p>
          <a:p>
            <a:pPr>
              <a:buFont typeface="Arial" pitchFamily="34" charset="0"/>
              <a:buChar char="•"/>
            </a:pPr>
            <a:r>
              <a:rPr lang="en-US" sz="2000" dirty="0">
                <a:latin typeface="Times New Roman" pitchFamily="18" charset="0"/>
                <a:cs typeface="Times New Roman" pitchFamily="18" charset="0"/>
              </a:rPr>
              <a:t>Tesla is an American company that designs, manufactures and sell electric cars and electric vehicle powertrain components</a:t>
            </a:r>
            <a:r>
              <a:rPr lang="en-US" sz="2000" dirty="0"/>
              <a:t>.</a:t>
            </a:r>
          </a:p>
          <a:p>
            <a:endParaRPr lang="en-US" sz="2000" dirty="0"/>
          </a:p>
        </p:txBody>
      </p:sp>
      <p:pic>
        <p:nvPicPr>
          <p:cNvPr id="2050" name="Picture 2" descr="Imagin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58201" y="3962400"/>
            <a:ext cx="1733853" cy="23241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ini pentru powertrain componen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3856" y="3810000"/>
            <a:ext cx="3497355" cy="2928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3180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History</a:t>
            </a:r>
            <a:endParaRPr lang="en-US" dirty="0"/>
          </a:p>
        </p:txBody>
      </p:sp>
      <p:sp>
        <p:nvSpPr>
          <p:cNvPr id="3" name="Content Placeholder 2"/>
          <p:cNvSpPr>
            <a:spLocks noGrp="1"/>
          </p:cNvSpPr>
          <p:nvPr>
            <p:ph idx="1"/>
          </p:nvPr>
        </p:nvSpPr>
        <p:spPr/>
        <p:txBody>
          <a:bodyPr>
            <a:normAutofit/>
          </a:bodyPr>
          <a:lstStyle/>
          <a:p>
            <a:pPr>
              <a:buFont typeface="Arial" pitchFamily="34" charset="0"/>
              <a:buChar char="•"/>
            </a:pPr>
            <a:r>
              <a:rPr lang="en-US" sz="2000" dirty="0">
                <a:latin typeface="Times New Roman" pitchFamily="18" charset="0"/>
                <a:cs typeface="Times New Roman" pitchFamily="18" charset="0"/>
              </a:rPr>
              <a:t>Founded in 2003 by </a:t>
            </a:r>
            <a:r>
              <a:rPr lang="en-US" sz="2000" dirty="0" err="1">
                <a:latin typeface="Times New Roman" pitchFamily="18" charset="0"/>
                <a:cs typeface="Times New Roman" pitchFamily="18" charset="0"/>
              </a:rPr>
              <a:t>Elon</a:t>
            </a:r>
            <a:r>
              <a:rPr lang="en-US" sz="2000" dirty="0">
                <a:latin typeface="Times New Roman" pitchFamily="18" charset="0"/>
                <a:cs typeface="Times New Roman" pitchFamily="18" charset="0"/>
              </a:rPr>
              <a:t> Musk, Martin </a:t>
            </a:r>
            <a:r>
              <a:rPr lang="en-US" sz="2000" dirty="0" err="1">
                <a:latin typeface="Times New Roman" pitchFamily="18" charset="0"/>
                <a:cs typeface="Times New Roman" pitchFamily="18" charset="0"/>
              </a:rPr>
              <a:t>Eberhard</a:t>
            </a:r>
            <a:r>
              <a:rPr lang="en-US" sz="2000" dirty="0">
                <a:latin typeface="Times New Roman" pitchFamily="18" charset="0"/>
                <a:cs typeface="Times New Roman" pitchFamily="18" charset="0"/>
              </a:rPr>
              <a:t>, and Marc </a:t>
            </a:r>
            <a:r>
              <a:rPr lang="en-US" sz="2000" dirty="0" err="1">
                <a:latin typeface="Times New Roman" pitchFamily="18" charset="0"/>
                <a:cs typeface="Times New Roman" pitchFamily="18" charset="0"/>
              </a:rPr>
              <a:t>Tarpenning</a:t>
            </a:r>
            <a:r>
              <a:rPr lang="en-US" sz="2000" dirty="0">
                <a:latin typeface="Times New Roman" pitchFamily="18" charset="0"/>
                <a:cs typeface="Times New Roman" pitchFamily="18" charset="0"/>
              </a:rPr>
              <a:t> in Silicon Valley</a:t>
            </a:r>
          </a:p>
          <a:p>
            <a:pPr>
              <a:buFont typeface="Arial" pitchFamily="34" charset="0"/>
              <a:buChar char="•"/>
            </a:pPr>
            <a:r>
              <a:rPr lang="en-US" sz="2000" dirty="0">
                <a:latin typeface="Times New Roman" pitchFamily="18" charset="0"/>
                <a:cs typeface="Times New Roman" pitchFamily="18" charset="0"/>
              </a:rPr>
              <a:t>March 2008 - Tesla begins production of Roadster and sells about 2000 of them.</a:t>
            </a:r>
          </a:p>
          <a:p>
            <a:pPr>
              <a:buFont typeface="Arial" pitchFamily="34" charset="0"/>
              <a:buChar char="•"/>
            </a:pPr>
            <a:r>
              <a:rPr lang="en-US" sz="2000" dirty="0">
                <a:latin typeface="Times New Roman" pitchFamily="18" charset="0"/>
                <a:cs typeface="Times New Roman" pitchFamily="18" charset="0"/>
              </a:rPr>
              <a:t>Jan 2010 - Tesla register for an IPO</a:t>
            </a:r>
          </a:p>
          <a:p>
            <a:pPr>
              <a:buFont typeface="Arial" pitchFamily="34" charset="0"/>
              <a:buChar char="•"/>
            </a:pPr>
            <a:r>
              <a:rPr lang="en-US" sz="2000" dirty="0">
                <a:latin typeface="Times New Roman" pitchFamily="18" charset="0"/>
                <a:cs typeface="Times New Roman" pitchFamily="18" charset="0"/>
              </a:rPr>
              <a:t>May 2010 - Tesla buy former GM factory in Fremont, CA and Toyota signs deal to cooperate in EV development</a:t>
            </a:r>
          </a:p>
          <a:p>
            <a:endParaRPr lang="en-US" sz="2000" dirty="0">
              <a:latin typeface="Times New Roman" pitchFamily="18" charset="0"/>
              <a:cs typeface="Times New Roman" pitchFamily="18" charset="0"/>
            </a:endParaRPr>
          </a:p>
        </p:txBody>
      </p:sp>
      <p:pic>
        <p:nvPicPr>
          <p:cNvPr id="2050" name="Picture 2" descr="Imagini pentru elon mus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401416"/>
            <a:ext cx="3225800" cy="24565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ini pentru martin eberh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3810000"/>
            <a:ext cx="2590800" cy="317182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ini pentru marc tarpenn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7000" y="4401416"/>
            <a:ext cx="3334743" cy="2456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1237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Why  Tesla?</a:t>
            </a:r>
            <a:endParaRPr lang="en-US" dirty="0"/>
          </a:p>
        </p:txBody>
      </p:sp>
      <p:sp>
        <p:nvSpPr>
          <p:cNvPr id="3" name="Content Placeholder 2"/>
          <p:cNvSpPr>
            <a:spLocks noGrp="1"/>
          </p:cNvSpPr>
          <p:nvPr>
            <p:ph idx="1"/>
          </p:nvPr>
        </p:nvSpPr>
        <p:spPr/>
        <p:txBody>
          <a:bodyPr>
            <a:normAutofit/>
          </a:bodyPr>
          <a:lstStyle/>
          <a:p>
            <a:pPr>
              <a:buFont typeface="Arial" pitchFamily="34" charset="0"/>
              <a:buChar char="•"/>
            </a:pPr>
            <a:r>
              <a:rPr lang="en-US" sz="2000" dirty="0">
                <a:latin typeface="Times New Roman" pitchFamily="18" charset="0"/>
                <a:cs typeface="Times New Roman" pitchFamily="18" charset="0"/>
              </a:rPr>
              <a:t>Biggest opportunity for growth</a:t>
            </a:r>
          </a:p>
          <a:p>
            <a:pPr>
              <a:buFont typeface="Arial" pitchFamily="34" charset="0"/>
              <a:buChar char="•"/>
            </a:pPr>
            <a:r>
              <a:rPr lang="en-US" sz="2000" dirty="0" err="1">
                <a:latin typeface="Times New Roman" pitchFamily="18" charset="0"/>
                <a:cs typeface="Times New Roman" pitchFamily="18" charset="0"/>
              </a:rPr>
              <a:t>Elon</a:t>
            </a:r>
            <a:r>
              <a:rPr lang="en-US" sz="2000" dirty="0">
                <a:latin typeface="Times New Roman" pitchFamily="18" charset="0"/>
                <a:cs typeface="Times New Roman" pitchFamily="18" charset="0"/>
              </a:rPr>
              <a:t> Musk’s proven leadership (</a:t>
            </a:r>
            <a:r>
              <a:rPr lang="en-US" sz="2000" dirty="0" err="1">
                <a:latin typeface="Times New Roman" pitchFamily="18" charset="0"/>
                <a:cs typeface="Times New Roman" pitchFamily="18" charset="0"/>
              </a:rPr>
              <a:t>Paypal</a:t>
            </a:r>
            <a:r>
              <a:rPr lang="en-US" sz="2000" dirty="0">
                <a:latin typeface="Times New Roman" pitchFamily="18" charset="0"/>
                <a:cs typeface="Times New Roman" pitchFamily="18" charset="0"/>
              </a:rPr>
              <a:t> and </a:t>
            </a:r>
            <a:r>
              <a:rPr lang="en-US" sz="2000" dirty="0" err="1">
                <a:latin typeface="Times New Roman" pitchFamily="18" charset="0"/>
                <a:cs typeface="Times New Roman" pitchFamily="18" charset="0"/>
              </a:rPr>
              <a:t>SpaceX</a:t>
            </a:r>
            <a:r>
              <a:rPr lang="en-US" sz="2000" dirty="0">
                <a:latin typeface="Times New Roman" pitchFamily="18" charset="0"/>
                <a:cs typeface="Times New Roman" pitchFamily="18" charset="0"/>
              </a:rPr>
              <a:t>)</a:t>
            </a:r>
          </a:p>
          <a:p>
            <a:pPr>
              <a:buFont typeface="Arial" pitchFamily="34" charset="0"/>
              <a:buChar char="•"/>
            </a:pPr>
            <a:r>
              <a:rPr lang="en-US" sz="2000" dirty="0" err="1">
                <a:latin typeface="Times New Roman" pitchFamily="18" charset="0"/>
                <a:cs typeface="Times New Roman" pitchFamily="18" charset="0"/>
              </a:rPr>
              <a:t>Appleizing</a:t>
            </a:r>
            <a:r>
              <a:rPr lang="en-US" sz="2000" dirty="0">
                <a:latin typeface="Times New Roman" pitchFamily="18" charset="0"/>
                <a:cs typeface="Times New Roman" pitchFamily="18" charset="0"/>
              </a:rPr>
              <a:t> the car industry</a:t>
            </a:r>
          </a:p>
          <a:p>
            <a:pPr>
              <a:buFont typeface="Arial" pitchFamily="34" charset="0"/>
              <a:buChar char="•"/>
            </a:pPr>
            <a:r>
              <a:rPr lang="en-US" sz="2000" dirty="0">
                <a:latin typeface="Times New Roman" pitchFamily="18" charset="0"/>
                <a:cs typeface="Times New Roman" pitchFamily="18" charset="0"/>
              </a:rPr>
              <a:t>New form of selling cars with no dealerships</a:t>
            </a:r>
          </a:p>
          <a:p>
            <a:pPr>
              <a:buFont typeface="Arial" pitchFamily="34" charset="0"/>
              <a:buChar char="•"/>
            </a:pPr>
            <a:r>
              <a:rPr lang="en-US" sz="2000" dirty="0">
                <a:latin typeface="Times New Roman" pitchFamily="18" charset="0"/>
                <a:cs typeface="Times New Roman" pitchFamily="18" charset="0"/>
              </a:rPr>
              <a:t>Prove to transform the market, first to produce electric cars relatively cheaply</a:t>
            </a:r>
          </a:p>
          <a:p>
            <a:pPr>
              <a:buFont typeface="Arial" pitchFamily="34" charset="0"/>
              <a:buChar char="•"/>
            </a:pPr>
            <a:endParaRPr lang="en-US" sz="2000" dirty="0">
              <a:latin typeface="Times New Roman" pitchFamily="18" charset="0"/>
              <a:cs typeface="Times New Roman" pitchFamily="18" charset="0"/>
            </a:endParaRPr>
          </a:p>
        </p:txBody>
      </p:sp>
      <p:pic>
        <p:nvPicPr>
          <p:cNvPr id="3074" name="Picture 2" descr="Imagini pentru electric technology tesl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0130" y="3727269"/>
            <a:ext cx="7411740" cy="294785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25090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C9866-FB85-46F0-BB42-004568BEC78B}"/>
              </a:ext>
            </a:extLst>
          </p:cNvPr>
          <p:cNvSpPr>
            <a:spLocks noGrp="1"/>
          </p:cNvSpPr>
          <p:nvPr>
            <p:ph type="title"/>
          </p:nvPr>
        </p:nvSpPr>
        <p:spPr/>
        <p:txBody>
          <a:bodyPr/>
          <a:lstStyle/>
          <a:p>
            <a:r>
              <a:rPr lang="en-US" dirty="0"/>
              <a:t> </a:t>
            </a:r>
          </a:p>
        </p:txBody>
      </p:sp>
      <p:pic>
        <p:nvPicPr>
          <p:cNvPr id="6" name="The Entire History of Tesla in Two Minutes (online-video-cutter.com)">
            <a:hlinkClick r:id="" action="ppaction://media"/>
            <a:extLst>
              <a:ext uri="{FF2B5EF4-FFF2-40B4-BE49-F238E27FC236}">
                <a16:creationId xmlns:a16="http://schemas.microsoft.com/office/drawing/2014/main" id="{42CDCE40-3B0A-4824-A2E6-535F90E6140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338" cy="6858000"/>
          </a:xfrm>
        </p:spPr>
      </p:pic>
    </p:spTree>
    <p:extLst>
      <p:ext uri="{BB962C8B-B14F-4D97-AF65-F5344CB8AC3E}">
        <p14:creationId xmlns:p14="http://schemas.microsoft.com/office/powerpoint/2010/main" val="423074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65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4867EAF-AE1D-4322-9DE8-383AE3F7BCD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 y="-4691"/>
            <a:ext cx="5446920"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1" descr="A close up of a logo&#10;&#10;Description generated with very high confidence">
            <a:extLst>
              <a:ext uri="{FF2B5EF4-FFF2-40B4-BE49-F238E27FC236}">
                <a16:creationId xmlns:a16="http://schemas.microsoft.com/office/drawing/2014/main" id="{C7144D29-3CFA-448A-BCF7-884E1F0350AE}"/>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6096" y="-4691"/>
            <a:ext cx="12185904" cy="6858000"/>
          </a:xfrm>
          <a:prstGeom prst="rect">
            <a:avLst/>
          </a:prstGeom>
        </p:spPr>
      </p:pic>
      <p:pic>
        <p:nvPicPr>
          <p:cNvPr id="5" name="Picture 4" descr="A person wearing a black shirt&#10;&#10;Description generated with very high confidence">
            <a:extLst>
              <a:ext uri="{FF2B5EF4-FFF2-40B4-BE49-F238E27FC236}">
                <a16:creationId xmlns:a16="http://schemas.microsoft.com/office/drawing/2014/main" id="{8F6C0E5A-FC2C-4463-B170-4184160B89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2283" y="1530080"/>
            <a:ext cx="6540449" cy="378845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4D785B8A-7D2D-4DC2-B580-54B768CBB196}"/>
              </a:ext>
            </a:extLst>
          </p:cNvPr>
          <p:cNvSpPr>
            <a:spLocks noGrp="1"/>
          </p:cNvSpPr>
          <p:nvPr>
            <p:ph type="ctrTitle"/>
          </p:nvPr>
        </p:nvSpPr>
        <p:spPr>
          <a:xfrm>
            <a:off x="280717" y="2390126"/>
            <a:ext cx="4897677" cy="2530257"/>
          </a:xfrm>
        </p:spPr>
        <p:txBody>
          <a:bodyPr anchor="t">
            <a:noAutofit/>
          </a:bodyPr>
          <a:lstStyle/>
          <a:p>
            <a:pPr algn="l"/>
            <a:r>
              <a:rPr lang="en-US" sz="3200" dirty="0">
                <a:solidFill>
                  <a:schemeClr val="accent4">
                    <a:lumMod val="20000"/>
                    <a:lumOff val="80000"/>
                  </a:schemeClr>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OpenAI</a:t>
            </a:r>
            <a:r>
              <a:rPr lang="en-US" sz="3200" dirty="0">
                <a:solidFill>
                  <a:schemeClr val="bg1"/>
                </a:solidFill>
                <a:latin typeface="Times New Roman" panose="02020603050405020304" pitchFamily="18" charset="0"/>
                <a:cs typeface="Times New Roman" panose="02020603050405020304" pitchFamily="18" charset="0"/>
              </a:rPr>
              <a:t> is a non-profit research company working to build </a:t>
            </a:r>
            <a:r>
              <a:rPr lang="en-US" sz="3200" b="1" dirty="0">
                <a:solidFill>
                  <a:schemeClr val="bg1"/>
                </a:solidFill>
                <a:latin typeface="Times New Roman" panose="02020603050405020304" pitchFamily="18" charset="0"/>
                <a:cs typeface="Times New Roman" panose="02020603050405020304" pitchFamily="18" charset="0"/>
              </a:rPr>
              <a:t>safe </a:t>
            </a:r>
            <a:r>
              <a:rPr lang="en-US" sz="3200" dirty="0">
                <a:solidFill>
                  <a:schemeClr val="bg1"/>
                </a:solidFill>
                <a:latin typeface="Times New Roman" panose="02020603050405020304" pitchFamily="18" charset="0"/>
                <a:cs typeface="Times New Roman" panose="02020603050405020304" pitchFamily="18" charset="0"/>
              </a:rPr>
              <a:t>artificial intelligence.</a:t>
            </a:r>
            <a:br>
              <a:rPr lang="ro-RO" sz="3200" dirty="0">
                <a:solidFill>
                  <a:schemeClr val="bg1"/>
                </a:solidFill>
                <a:latin typeface="Times New Roman" panose="02020603050405020304" pitchFamily="18" charset="0"/>
                <a:cs typeface="Times New Roman" panose="02020603050405020304" pitchFamily="18" charset="0"/>
              </a:rPr>
            </a:br>
            <a:br>
              <a:rPr lang="ro-RO" sz="3200" dirty="0">
                <a:solidFill>
                  <a:schemeClr val="accent4">
                    <a:lumMod val="20000"/>
                    <a:lumOff val="80000"/>
                  </a:schemeClr>
                </a:solidFill>
                <a:latin typeface="Times New Roman" panose="02020603050405020304" pitchFamily="18" charset="0"/>
                <a:cs typeface="Times New Roman" panose="02020603050405020304" pitchFamily="18" charset="0"/>
              </a:rPr>
            </a:br>
            <a:r>
              <a:rPr lang="ro-RO" sz="2000" dirty="0">
                <a:solidFill>
                  <a:schemeClr val="bg1"/>
                </a:solidFill>
                <a:latin typeface="Times New Roman" panose="02020603050405020304" pitchFamily="18" charset="0"/>
                <a:cs typeface="Times New Roman" panose="02020603050405020304" pitchFamily="18" charset="0"/>
              </a:rPr>
              <a:t>11th </a:t>
            </a:r>
            <a:r>
              <a:rPr lang="en-US" sz="2000" dirty="0">
                <a:solidFill>
                  <a:schemeClr val="bg1"/>
                </a:solidFill>
                <a:latin typeface="Times New Roman" panose="02020603050405020304" pitchFamily="18" charset="0"/>
                <a:cs typeface="Times New Roman" panose="02020603050405020304" pitchFamily="18" charset="0"/>
              </a:rPr>
              <a:t>December 2015</a:t>
            </a:r>
            <a:r>
              <a:rPr lang="ro-RO" sz="2000"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San Francisco</a:t>
            </a:r>
            <a:endParaRPr lang="en-US" sz="3200" dirty="0">
              <a:solidFill>
                <a:schemeClr val="bg1"/>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71DD96E5-CD2B-4727-85DD-560A394461DD}"/>
              </a:ext>
            </a:extLst>
          </p:cNvPr>
          <p:cNvSpPr>
            <a:spLocks noGrp="1"/>
          </p:cNvSpPr>
          <p:nvPr>
            <p:ph type="subTitle" idx="1"/>
          </p:nvPr>
        </p:nvSpPr>
        <p:spPr>
          <a:xfrm>
            <a:off x="726057" y="2032347"/>
            <a:ext cx="3658053" cy="955111"/>
          </a:xfrm>
        </p:spPr>
        <p:txBody>
          <a:bodyPr anchor="b">
            <a:normAutofit/>
          </a:bodyPr>
          <a:lstStyle/>
          <a:p>
            <a:pPr algn="l"/>
            <a:r>
              <a:rPr lang="en-US" sz="1800">
                <a:solidFill>
                  <a:srgbClr val="FFFFFF"/>
                </a:solidFill>
              </a:rPr>
              <a:t> </a:t>
            </a:r>
          </a:p>
        </p:txBody>
      </p:sp>
      <p:pic>
        <p:nvPicPr>
          <p:cNvPr id="6" name="Picture 5">
            <a:extLst>
              <a:ext uri="{FF2B5EF4-FFF2-40B4-BE49-F238E27FC236}">
                <a16:creationId xmlns:a16="http://schemas.microsoft.com/office/drawing/2014/main" id="{A2EEB816-BEC8-4C79-A55B-85E8AE01C2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0914" y="4164479"/>
            <a:ext cx="755904" cy="755904"/>
          </a:xfrm>
          <a:prstGeom prst="rect">
            <a:avLst/>
          </a:prstGeom>
        </p:spPr>
      </p:pic>
    </p:spTree>
    <p:extLst>
      <p:ext uri="{BB962C8B-B14F-4D97-AF65-F5344CB8AC3E}">
        <p14:creationId xmlns:p14="http://schemas.microsoft.com/office/powerpoint/2010/main" val="1878485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person in a suit standing in front of a curtain&#10;&#10;Description generated with very high confidence">
            <a:extLst>
              <a:ext uri="{FF2B5EF4-FFF2-40B4-BE49-F238E27FC236}">
                <a16:creationId xmlns:a16="http://schemas.microsoft.com/office/drawing/2014/main" id="{1B07F52E-46F5-4A43-8CCB-565021480ADB}"/>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2384" r="9179" b="-1"/>
          <a:stretch/>
        </p:blipFill>
        <p:spPr>
          <a:xfrm>
            <a:off x="2824798" y="1"/>
            <a:ext cx="5061985" cy="3630170"/>
          </a:xfrm>
          <a:custGeom>
            <a:avLst/>
            <a:gdLst>
              <a:gd name="connsiteX0" fmla="*/ 253815 w 5061985"/>
              <a:gd name="connsiteY0" fmla="*/ 0 h 3630170"/>
              <a:gd name="connsiteX1" fmla="*/ 4808170 w 5061985"/>
              <a:gd name="connsiteY1" fmla="*/ 0 h 3630170"/>
              <a:gd name="connsiteX2" fmla="*/ 4863087 w 5061985"/>
              <a:gd name="connsiteY2" fmla="*/ 114001 h 3630170"/>
              <a:gd name="connsiteX3" fmla="*/ 5061985 w 5061985"/>
              <a:gd name="connsiteY3" fmla="*/ 1099178 h 3630170"/>
              <a:gd name="connsiteX4" fmla="*/ 2530993 w 5061985"/>
              <a:gd name="connsiteY4" fmla="*/ 3630170 h 3630170"/>
              <a:gd name="connsiteX5" fmla="*/ 0 w 5061985"/>
              <a:gd name="connsiteY5" fmla="*/ 1099178 h 3630170"/>
              <a:gd name="connsiteX6" fmla="*/ 198898 w 5061985"/>
              <a:gd name="connsiteY6" fmla="*/ 114001 h 363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1985" h="3630170">
                <a:moveTo>
                  <a:pt x="253815" y="0"/>
                </a:moveTo>
                <a:lnTo>
                  <a:pt x="4808170" y="0"/>
                </a:lnTo>
                <a:lnTo>
                  <a:pt x="4863087" y="114001"/>
                </a:lnTo>
                <a:cubicBezTo>
                  <a:pt x="4991162" y="416805"/>
                  <a:pt x="5061985" y="749721"/>
                  <a:pt x="5061985" y="1099178"/>
                </a:cubicBezTo>
                <a:cubicBezTo>
                  <a:pt x="5061985" y="2497007"/>
                  <a:pt x="3928821" y="3630170"/>
                  <a:pt x="2530993" y="3630170"/>
                </a:cubicBezTo>
                <a:cubicBezTo>
                  <a:pt x="1133164" y="3630170"/>
                  <a:pt x="0" y="2497007"/>
                  <a:pt x="0" y="1099178"/>
                </a:cubicBezTo>
                <a:cubicBezTo>
                  <a:pt x="0" y="749721"/>
                  <a:pt x="70823" y="416805"/>
                  <a:pt x="198898" y="114001"/>
                </a:cubicBezTo>
                <a:close/>
              </a:path>
            </a:pathLst>
          </a:custGeom>
          <a:effectLst>
            <a:softEdge rad="0"/>
          </a:effectLst>
        </p:spPr>
      </p:pic>
      <p:pic>
        <p:nvPicPr>
          <p:cNvPr id="5" name="Content Placeholder 4" descr="A person wearing a white shirt and smiling at the camera&#10;&#10;Description generated with very high confidence">
            <a:extLst>
              <a:ext uri="{FF2B5EF4-FFF2-40B4-BE49-F238E27FC236}">
                <a16:creationId xmlns:a16="http://schemas.microsoft.com/office/drawing/2014/main" id="{1E086033-B88A-41C2-B927-AACFCC3C1157}"/>
              </a:ext>
            </a:extLst>
          </p:cNvPr>
          <p:cNvPicPr>
            <a:picLocks noGrp="1" noChangeAspect="1"/>
          </p:cNvPicPr>
          <p:nvPr>
            <p:ph idx="1"/>
          </p:nvPr>
        </p:nvPicPr>
        <p:blipFill rotWithShape="1">
          <a:blip r:embed="rId3">
            <a:alphaModFix/>
            <a:extLst>
              <a:ext uri="{28A0092B-C50C-407E-A947-70E740481C1C}">
                <a14:useLocalDpi xmlns:a14="http://schemas.microsoft.com/office/drawing/2010/main" val="0"/>
              </a:ext>
            </a:extLst>
          </a:blip>
          <a:srcRect b="13245"/>
          <a:stretch/>
        </p:blipFill>
        <p:spPr>
          <a:xfrm>
            <a:off x="6897320" y="709725"/>
            <a:ext cx="5294678" cy="6145051"/>
          </a:xfrm>
          <a:custGeom>
            <a:avLst/>
            <a:gdLst>
              <a:gd name="connsiteX0" fmla="*/ 3479124 w 5294678"/>
              <a:gd name="connsiteY0" fmla="*/ 0 h 6145051"/>
              <a:gd name="connsiteX1" fmla="*/ 5137482 w 5294678"/>
              <a:gd name="connsiteY1" fmla="*/ 419912 h 6145051"/>
              <a:gd name="connsiteX2" fmla="*/ 5294678 w 5294678"/>
              <a:gd name="connsiteY2" fmla="*/ 515411 h 6145051"/>
              <a:gd name="connsiteX3" fmla="*/ 5294678 w 5294678"/>
              <a:gd name="connsiteY3" fmla="*/ 6145051 h 6145051"/>
              <a:gd name="connsiteX4" fmla="*/ 1245466 w 5294678"/>
              <a:gd name="connsiteY4" fmla="*/ 6145051 h 6145051"/>
              <a:gd name="connsiteX5" fmla="*/ 1019012 w 5294678"/>
              <a:gd name="connsiteY5" fmla="*/ 5939236 h 6145051"/>
              <a:gd name="connsiteX6" fmla="*/ 0 w 5294678"/>
              <a:gd name="connsiteY6" fmla="*/ 3479124 h 6145051"/>
              <a:gd name="connsiteX7" fmla="*/ 3479124 w 5294678"/>
              <a:gd name="connsiteY7" fmla="*/ 0 h 614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94678" h="6145051">
                <a:moveTo>
                  <a:pt x="3479124" y="0"/>
                </a:moveTo>
                <a:cubicBezTo>
                  <a:pt x="4079583" y="0"/>
                  <a:pt x="4644513" y="152115"/>
                  <a:pt x="5137482" y="419912"/>
                </a:cubicBezTo>
                <a:lnTo>
                  <a:pt x="5294678" y="515411"/>
                </a:lnTo>
                <a:lnTo>
                  <a:pt x="5294678" y="6145051"/>
                </a:lnTo>
                <a:lnTo>
                  <a:pt x="1245466" y="6145051"/>
                </a:lnTo>
                <a:lnTo>
                  <a:pt x="1019012" y="5939236"/>
                </a:lnTo>
                <a:cubicBezTo>
                  <a:pt x="389414" y="5309639"/>
                  <a:pt x="0" y="4439858"/>
                  <a:pt x="0" y="3479124"/>
                </a:cubicBezTo>
                <a:cubicBezTo>
                  <a:pt x="0" y="1557657"/>
                  <a:pt x="1557657" y="0"/>
                  <a:pt x="3479124" y="0"/>
                </a:cubicBezTo>
                <a:close/>
              </a:path>
            </a:pathLst>
          </a:custGeom>
          <a:effectLst>
            <a:softEdge rad="0"/>
          </a:effectLst>
        </p:spPr>
      </p:pic>
      <p:pic>
        <p:nvPicPr>
          <p:cNvPr id="14" name="Picture 13">
            <a:extLst>
              <a:ext uri="{FF2B5EF4-FFF2-40B4-BE49-F238E27FC236}">
                <a16:creationId xmlns:a16="http://schemas.microsoft.com/office/drawing/2014/main" id="{99AD38A3-ED23-4AFF-9CCB-3927EB9BAB82}"/>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F9F8C2D3-A79E-492A-9917-3818AAF43B36}"/>
              </a:ext>
            </a:extLst>
          </p:cNvPr>
          <p:cNvSpPr>
            <a:spLocks noGrp="1"/>
          </p:cNvSpPr>
          <p:nvPr>
            <p:ph type="title"/>
          </p:nvPr>
        </p:nvSpPr>
        <p:spPr>
          <a:xfrm>
            <a:off x="804620" y="4592325"/>
            <a:ext cx="5946579" cy="1452875"/>
          </a:xfrm>
        </p:spPr>
        <p:txBody>
          <a:bodyPr vert="horz" lIns="91440" tIns="45720" rIns="91440" bIns="45720" rtlCol="0" anchor="t">
            <a:normAutofit/>
          </a:bodyPr>
          <a:lstStyle/>
          <a:p>
            <a:r>
              <a:rPr lang="en-US" kern="1200">
                <a:solidFill>
                  <a:srgbClr val="000000"/>
                </a:solidFill>
                <a:latin typeface="+mj-lt"/>
                <a:ea typeface="+mj-ea"/>
                <a:cs typeface="+mj-cs"/>
              </a:rPr>
              <a:t> </a:t>
            </a:r>
          </a:p>
        </p:txBody>
      </p:sp>
      <p:sp>
        <p:nvSpPr>
          <p:cNvPr id="11" name="TextBox 10">
            <a:extLst>
              <a:ext uri="{FF2B5EF4-FFF2-40B4-BE49-F238E27FC236}">
                <a16:creationId xmlns:a16="http://schemas.microsoft.com/office/drawing/2014/main" id="{18A13462-5F5D-4C2B-8E44-35511C6AE80A}"/>
              </a:ext>
            </a:extLst>
          </p:cNvPr>
          <p:cNvSpPr txBox="1"/>
          <p:nvPr/>
        </p:nvSpPr>
        <p:spPr>
          <a:xfrm>
            <a:off x="576775" y="3979934"/>
            <a:ext cx="6320543" cy="2492990"/>
          </a:xfrm>
          <a:prstGeom prst="rect">
            <a:avLst/>
          </a:prstGeom>
          <a:noFill/>
        </p:spPr>
        <p:txBody>
          <a:bodyPr wrap="square" rtlCol="0">
            <a:spAutoFit/>
          </a:bodyPr>
          <a:lstStyle/>
          <a:p>
            <a:r>
              <a:rPr lang="en-US" sz="2600" dirty="0">
                <a:latin typeface="Times New Roman" panose="02020603050405020304" pitchFamily="18" charset="0"/>
                <a:cs typeface="Times New Roman" panose="02020603050405020304" pitchFamily="18" charset="0"/>
              </a:rPr>
              <a:t>   Elon Musk began warning about the possibility of A.I. behave uncontrollably three years ago.</a:t>
            </a:r>
          </a:p>
          <a:p>
            <a:endParaRPr lang="en-US" sz="2600" dirty="0">
              <a:latin typeface="Times New Roman" panose="02020603050405020304" pitchFamily="18" charset="0"/>
              <a:cs typeface="Times New Roman" panose="02020603050405020304" pitchFamily="18" charset="0"/>
            </a:endParaRPr>
          </a:p>
          <a:p>
            <a:r>
              <a:rPr lang="en-US" sz="2600" dirty="0">
                <a:latin typeface="Times New Roman" panose="02020603050405020304" pitchFamily="18" charset="0"/>
                <a:cs typeface="Times New Roman" panose="02020603050405020304" pitchFamily="18" charset="0"/>
              </a:rPr>
              <a:t>   Mars = a place to escape if A.I. turns against humanity. </a:t>
            </a:r>
            <a:endParaRPr lang="en-US" sz="2600" b="0" dirty="0">
              <a:effectLst/>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8370FB37-56AE-4215-940F-140FD90C7761}"/>
              </a:ext>
            </a:extLst>
          </p:cNvPr>
          <p:cNvSpPr txBox="1"/>
          <p:nvPr/>
        </p:nvSpPr>
        <p:spPr>
          <a:xfrm>
            <a:off x="365760" y="342567"/>
            <a:ext cx="2860766" cy="2308324"/>
          </a:xfrm>
          <a:prstGeom prst="rect">
            <a:avLst/>
          </a:prstGeom>
          <a:noFill/>
        </p:spPr>
        <p:txBody>
          <a:bodyPr wrap="square" rtlCol="0">
            <a:spAutoFit/>
          </a:bodyPr>
          <a:lstStyle/>
          <a:p>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  Sophia is a humanoid robot developed by Hong Kong-based company Hanson Robotics.</a:t>
            </a:r>
          </a:p>
        </p:txBody>
      </p:sp>
    </p:spTree>
    <p:extLst>
      <p:ext uri="{BB962C8B-B14F-4D97-AF65-F5344CB8AC3E}">
        <p14:creationId xmlns:p14="http://schemas.microsoft.com/office/powerpoint/2010/main" val="410798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DAFC6F0-EF5A-4DEA-ADBF-DBF8258BF04A}"/>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Title 1">
            <a:extLst>
              <a:ext uri="{FF2B5EF4-FFF2-40B4-BE49-F238E27FC236}">
                <a16:creationId xmlns:a16="http://schemas.microsoft.com/office/drawing/2014/main" id="{AE5524AA-D57A-40D7-9700-7F5F97ACDA73}"/>
              </a:ext>
            </a:extLst>
          </p:cNvPr>
          <p:cNvSpPr>
            <a:spLocks noGrp="1"/>
          </p:cNvSpPr>
          <p:nvPr>
            <p:ph type="title"/>
          </p:nvPr>
        </p:nvSpPr>
        <p:spPr>
          <a:xfrm>
            <a:off x="104503" y="1197296"/>
            <a:ext cx="3853543" cy="2078514"/>
          </a:xfrm>
        </p:spPr>
        <p:txBody>
          <a:bodyPr>
            <a:normAutofit/>
          </a:bodyPr>
          <a:lstStyle/>
          <a:p>
            <a:r>
              <a:rPr lang="ro-RO" sz="3600" dirty="0">
                <a:ln w="0">
                  <a:solidFill>
                    <a:schemeClr val="bg1"/>
                  </a:solidFill>
                </a:ln>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endParaRPr lang="en-US" sz="3600" dirty="0">
              <a:ln w="0">
                <a:solidFill>
                  <a:schemeClr val="bg1"/>
                </a:solidFill>
              </a:ln>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B53DCFB-0BD3-4CB3-95DF-8529D0512285}"/>
              </a:ext>
            </a:extLst>
          </p:cNvPr>
          <p:cNvSpPr>
            <a:spLocks noGrp="1"/>
          </p:cNvSpPr>
          <p:nvPr>
            <p:ph idx="1"/>
          </p:nvPr>
        </p:nvSpPr>
        <p:spPr>
          <a:xfrm>
            <a:off x="6082111" y="75598"/>
            <a:ext cx="5627814" cy="3877659"/>
          </a:xfrm>
        </p:spPr>
        <p:txBody>
          <a:bodyPr anchor="ctr">
            <a:normAutofit/>
          </a:bodyPr>
          <a:lstStyle/>
          <a:p>
            <a:pPr marL="0" indent="0">
              <a:buNone/>
            </a:pPr>
            <a:r>
              <a:rPr lang="en-US" sz="2700" dirty="0">
                <a:solidFill>
                  <a:srgbClr val="000000"/>
                </a:solidFill>
                <a:latin typeface="Times New Roman" panose="02020603050405020304" pitchFamily="18" charset="0"/>
                <a:cs typeface="Times New Roman" panose="02020603050405020304" pitchFamily="18" charset="0"/>
              </a:rPr>
              <a:t>   “What will happen is a scientist will get so engrossed in their work that they don’t really realize the ramifications of what they’re doing.”</a:t>
            </a:r>
          </a:p>
          <a:p>
            <a:pPr marL="0" indent="0">
              <a:buNone/>
            </a:pPr>
            <a:endParaRPr lang="en-US" sz="2700" dirty="0">
              <a:solidFill>
                <a:srgbClr val="000000"/>
              </a:solidFill>
              <a:latin typeface="Times New Roman" panose="02020603050405020304" pitchFamily="18" charset="0"/>
              <a:cs typeface="Times New Roman" panose="02020603050405020304" pitchFamily="18" charset="0"/>
            </a:endParaRPr>
          </a:p>
          <a:p>
            <a:pPr marL="0" indent="0">
              <a:buNone/>
            </a:pPr>
            <a:r>
              <a:rPr lang="en-US" sz="2700" dirty="0">
                <a:solidFill>
                  <a:srgbClr val="000000"/>
                </a:solidFill>
                <a:latin typeface="Times New Roman" panose="02020603050405020304" pitchFamily="18" charset="0"/>
                <a:cs typeface="Times New Roman" panose="02020603050405020304" pitchFamily="18" charset="0"/>
              </a:rPr>
              <a:t>    A.I. is humanity’s “biggest existential threat.”</a:t>
            </a:r>
          </a:p>
        </p:txBody>
      </p:sp>
      <p:pic>
        <p:nvPicPr>
          <p:cNvPr id="5" name="Picture 4" descr="A screenshot of a cell phone&#10;&#10;Description generated with very high confidence">
            <a:extLst>
              <a:ext uri="{FF2B5EF4-FFF2-40B4-BE49-F238E27FC236}">
                <a16:creationId xmlns:a16="http://schemas.microsoft.com/office/drawing/2014/main" id="{4D74C01F-1243-4AA4-A3E9-F2E34EE4A8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2299" y="3644537"/>
            <a:ext cx="4558643" cy="313786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928F6FE7-8DB2-4988-85FE-F36C4955F6F4}"/>
              </a:ext>
            </a:extLst>
          </p:cNvPr>
          <p:cNvSpPr txBox="1"/>
          <p:nvPr/>
        </p:nvSpPr>
        <p:spPr>
          <a:xfrm>
            <a:off x="104503" y="1690386"/>
            <a:ext cx="4846320" cy="3970318"/>
          </a:xfrm>
          <a:prstGeom prst="rect">
            <a:avLst/>
          </a:prstGeom>
          <a:noFill/>
        </p:spPr>
        <p:txBody>
          <a:bodyPr wrap="square" rtlCol="0">
            <a:spAutoFit/>
          </a:bodyPr>
          <a:lstStyle/>
          <a:p>
            <a:r>
              <a:rPr lang="en-US" sz="2800" dirty="0">
                <a:solidFill>
                  <a:schemeClr val="bg1"/>
                </a:solidFill>
                <a:latin typeface="Times New Roman" panose="02020603050405020304" pitchFamily="18" charset="0"/>
                <a:cs typeface="Times New Roman" panose="02020603050405020304" pitchFamily="18" charset="0"/>
              </a:rPr>
              <a:t>    There should be some national or international regulatory oversight “to make sure that we don’t do something very foolish.”</a:t>
            </a:r>
          </a:p>
          <a:p>
            <a:r>
              <a:rPr lang="en-US" sz="2800" dirty="0">
                <a:solidFill>
                  <a:schemeClr val="bg1"/>
                </a:solidFill>
                <a:latin typeface="Times New Roman" panose="02020603050405020304" pitchFamily="18" charset="0"/>
                <a:cs typeface="Times New Roman" panose="02020603050405020304" pitchFamily="18" charset="0"/>
              </a:rPr>
              <a:t>  </a:t>
            </a:r>
          </a:p>
          <a:p>
            <a:r>
              <a:rPr lang="en-US" sz="2800" dirty="0">
                <a:solidFill>
                  <a:schemeClr val="bg1"/>
                </a:solidFill>
                <a:latin typeface="Times New Roman" panose="02020603050405020304" pitchFamily="18" charset="0"/>
                <a:cs typeface="Times New Roman" panose="02020603050405020304" pitchFamily="18" charset="0"/>
              </a:rPr>
              <a:t>   “With artificial intelligence, we are summoning the demon.”</a:t>
            </a:r>
            <a:br>
              <a:rPr lang="en-US" sz="2800" dirty="0">
                <a:solidFill>
                  <a:schemeClr val="bg1"/>
                </a:solidFill>
                <a:latin typeface="Times New Roman" panose="02020603050405020304" pitchFamily="18" charset="0"/>
                <a:cs typeface="Times New Roman" panose="02020603050405020304" pitchFamily="18" charset="0"/>
              </a:rPr>
            </a:br>
            <a:endParaRPr lang="en-US"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591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931FF-D0F6-4C54-81C4-3AEA6632299E}"/>
              </a:ext>
            </a:extLst>
          </p:cNvPr>
          <p:cNvSpPr>
            <a:spLocks noGrp="1"/>
          </p:cNvSpPr>
          <p:nvPr>
            <p:ph type="title"/>
          </p:nvPr>
        </p:nvSpPr>
        <p:spPr>
          <a:xfrm>
            <a:off x="838199" y="-147502"/>
            <a:ext cx="10515600" cy="1325563"/>
          </a:xfrm>
        </p:spPr>
        <p:txBody>
          <a:bodyPr>
            <a:normAutofit/>
          </a:bodyPr>
          <a:lstStyle/>
          <a:p>
            <a:pPr algn="ctr"/>
            <a:r>
              <a:rPr lang="ro-RO"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pic>
        <p:nvPicPr>
          <p:cNvPr id="4" name="Elon Musk Gets Into War Of Words With World's First Robot Citizen Sophia">
            <a:hlinkClick r:id="" action="ppaction://media"/>
            <a:extLst>
              <a:ext uri="{FF2B5EF4-FFF2-40B4-BE49-F238E27FC236}">
                <a16:creationId xmlns:a16="http://schemas.microsoft.com/office/drawing/2014/main" id="{FF98B7DD-3227-4118-B2F5-28F69890BB0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7048" y="110914"/>
            <a:ext cx="11797903" cy="6636171"/>
          </a:xfrm>
        </p:spPr>
      </p:pic>
    </p:spTree>
    <p:extLst>
      <p:ext uri="{BB962C8B-B14F-4D97-AF65-F5344CB8AC3E}">
        <p14:creationId xmlns:p14="http://schemas.microsoft.com/office/powerpoint/2010/main" val="1137238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6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6789" y="2214256"/>
            <a:ext cx="5961949" cy="383851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8898" y="1715387"/>
            <a:ext cx="4337384" cy="4337384"/>
          </a:xfrm>
          <a:prstGeom prst="rect">
            <a:avLst/>
          </a:prstGeom>
        </p:spPr>
      </p:pic>
      <p:sp>
        <p:nvSpPr>
          <p:cNvPr id="10" name="Rectangle 9"/>
          <p:cNvSpPr/>
          <p:nvPr/>
        </p:nvSpPr>
        <p:spPr>
          <a:xfrm>
            <a:off x="2333797" y="317097"/>
            <a:ext cx="7683659" cy="923330"/>
          </a:xfrm>
          <a:prstGeom prst="rect">
            <a:avLst/>
          </a:prstGeom>
        </p:spPr>
        <p:style>
          <a:lnRef idx="1">
            <a:schemeClr val="accent5"/>
          </a:lnRef>
          <a:fillRef idx="2">
            <a:schemeClr val="accent5"/>
          </a:fillRef>
          <a:effectRef idx="1">
            <a:schemeClr val="accent5"/>
          </a:effectRef>
          <a:fontRef idx="minor">
            <a:schemeClr val="dk1"/>
          </a:fontRef>
        </p:style>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5400" b="1" i="0" u="none" strike="noStrike" kern="1200" cap="none" spc="0" normalizeH="0" baseline="0" noProof="0" dirty="0">
                <a:ln w="6600">
                  <a:solidFill>
                    <a:srgbClr val="DE7E18"/>
                  </a:solidFill>
                  <a:prstDash val="solid"/>
                </a:ln>
                <a:solidFill>
                  <a:srgbClr val="FFFFFF"/>
                </a:solidFill>
                <a:effectLst>
                  <a:outerShdw dist="38100" dir="2700000" algn="tl" rotWithShape="0">
                    <a:srgbClr val="DE7E18"/>
                  </a:outerShdw>
                </a:effectLst>
                <a:uLnTx/>
                <a:uFillTx/>
                <a:latin typeface="Century Gothic" panose="020B0502020202020204"/>
                <a:ea typeface="+mn-ea"/>
                <a:cs typeface="+mn-cs"/>
              </a:rPr>
              <a:t>SPACEX</a:t>
            </a:r>
            <a:endParaRPr kumimoji="0" lang="en-US" sz="5400" b="1" i="0" u="none" strike="noStrike" kern="1200" cap="none" spc="0" normalizeH="0" baseline="0" noProof="0" dirty="0">
              <a:ln w="6600">
                <a:solidFill>
                  <a:srgbClr val="DE7E18"/>
                </a:solidFill>
                <a:prstDash val="solid"/>
              </a:ln>
              <a:solidFill>
                <a:srgbClr val="FFFFFF"/>
              </a:solidFill>
              <a:effectLst>
                <a:outerShdw dist="38100" dir="2700000" algn="tl" rotWithShape="0">
                  <a:srgbClr val="DE7E18"/>
                </a:outerShdw>
              </a:effectLst>
              <a:uLnTx/>
              <a:uFillTx/>
              <a:latin typeface="Century Gothic" panose="020B0502020202020204"/>
              <a:ea typeface="+mn-ea"/>
              <a:cs typeface="+mn-cs"/>
            </a:endParaRPr>
          </a:p>
        </p:txBody>
      </p:sp>
    </p:spTree>
    <p:extLst>
      <p:ext uri="{BB962C8B-B14F-4D97-AF65-F5344CB8AC3E}">
        <p14:creationId xmlns:p14="http://schemas.microsoft.com/office/powerpoint/2010/main" val="2231336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19331" y="840592"/>
            <a:ext cx="950376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o-RO" sz="2000" b="1" i="0" u="none" strike="noStrike" kern="1200" cap="none" spc="0" normalizeH="0" baseline="0" noProof="0" dirty="0">
                <a:ln>
                  <a:noFill/>
                </a:ln>
                <a:solidFill>
                  <a:prstClr val="black"/>
                </a:solidFill>
                <a:effectLst/>
                <a:uLnTx/>
                <a:uFillTx/>
                <a:latin typeface="Century Gothic" panose="020B0502020202020204"/>
                <a:ea typeface="+mn-ea"/>
                <a:cs typeface="+mn-cs"/>
              </a:rPr>
              <a:t>	Space Exploration Technologies  (SPACEX)  </a:t>
            </a:r>
            <a:r>
              <a:rPr kumimoji="0" lang="en-US" sz="2000" b="1" i="0" u="none" strike="noStrike" kern="1200" cap="none" spc="0" normalizeH="0" baseline="0" noProof="0" dirty="0">
                <a:ln>
                  <a:noFill/>
                </a:ln>
                <a:solidFill>
                  <a:prstClr val="black"/>
                </a:solidFill>
                <a:effectLst/>
                <a:uLnTx/>
                <a:uFillTx/>
                <a:latin typeface="Century Gothic" panose="020B0502020202020204"/>
                <a:ea typeface="+mn-ea"/>
                <a:cs typeface="+mn-cs"/>
              </a:rPr>
              <a:t>is an </a:t>
            </a:r>
            <a:r>
              <a:rPr kumimoji="0" lang="ro-RO" sz="2000" b="1" i="0" u="none" strike="noStrike" kern="1200" cap="none" spc="0" normalizeH="0" baseline="0" noProof="0" dirty="0">
                <a:ln>
                  <a:noFill/>
                </a:ln>
                <a:solidFill>
                  <a:prstClr val="black"/>
                </a:solidFill>
                <a:effectLst/>
                <a:uLnTx/>
                <a:uFillTx/>
                <a:latin typeface="Century Gothic" panose="020B0502020202020204"/>
                <a:ea typeface="+mn-ea"/>
                <a:cs typeface="+mn-cs"/>
              </a:rPr>
              <a:t>a</a:t>
            </a:r>
            <a:r>
              <a:rPr kumimoji="0" lang="en-US" sz="2000" b="1" i="0" u="none" strike="noStrike" kern="1200" cap="none" spc="0" normalizeH="0" baseline="0" noProof="0" dirty="0" err="1">
                <a:ln>
                  <a:noFill/>
                </a:ln>
                <a:solidFill>
                  <a:prstClr val="black"/>
                </a:solidFill>
                <a:effectLst/>
                <a:uLnTx/>
                <a:uFillTx/>
                <a:latin typeface="Century Gothic" panose="020B0502020202020204"/>
                <a:ea typeface="+mn-ea"/>
                <a:cs typeface="+mn-cs"/>
              </a:rPr>
              <a:t>merican</a:t>
            </a:r>
            <a:r>
              <a:rPr kumimoji="0" lang="en-US" sz="2000" b="1" i="0" u="none" strike="noStrike" kern="1200" cap="none" spc="0" normalizeH="0" baseline="0" noProof="0" dirty="0">
                <a:ln>
                  <a:noFill/>
                </a:ln>
                <a:solidFill>
                  <a:prstClr val="black"/>
                </a:solidFill>
                <a:effectLst/>
                <a:uLnTx/>
                <a:uFillTx/>
                <a:latin typeface="Century Gothic" panose="020B0502020202020204"/>
                <a:ea typeface="+mn-ea"/>
                <a:cs typeface="+mn-cs"/>
              </a:rPr>
              <a:t> </a:t>
            </a:r>
            <a:r>
              <a:rPr kumimoji="0" lang="ro-RO" sz="2000" b="1" i="0" u="none" strike="noStrike" kern="1200" cap="none" spc="0" normalizeH="0" baseline="0" noProof="0" dirty="0">
                <a:ln>
                  <a:noFill/>
                </a:ln>
                <a:solidFill>
                  <a:prstClr val="black"/>
                </a:solidFill>
                <a:effectLst/>
                <a:uLnTx/>
                <a:uFillTx/>
                <a:latin typeface="Century Gothic" panose="020B0502020202020204"/>
                <a:ea typeface="+mn-ea"/>
                <a:cs typeface="+mn-cs"/>
              </a:rPr>
              <a:t>aerospace manufacturer </a:t>
            </a:r>
            <a:r>
              <a:rPr kumimoji="0" lang="en-US" sz="2000" b="1" i="0" u="none" strike="noStrike" kern="1200" cap="none" spc="0" normalizeH="0" baseline="0" noProof="0" dirty="0">
                <a:ln>
                  <a:noFill/>
                </a:ln>
                <a:solidFill>
                  <a:prstClr val="black"/>
                </a:solidFill>
                <a:effectLst/>
                <a:uLnTx/>
                <a:uFillTx/>
                <a:latin typeface="Century Gothic" panose="020B0502020202020204"/>
                <a:ea typeface="+mn-ea"/>
                <a:cs typeface="+mn-cs"/>
              </a:rPr>
              <a:t>and </a:t>
            </a:r>
            <a:r>
              <a:rPr kumimoji="0" lang="ro-RO" sz="2000" b="1" i="0" u="none" strike="noStrike" kern="1200" cap="none" spc="0" normalizeH="0" baseline="0" noProof="0" dirty="0">
                <a:ln>
                  <a:noFill/>
                </a:ln>
                <a:solidFill>
                  <a:prstClr val="black"/>
                </a:solidFill>
                <a:effectLst/>
                <a:uLnTx/>
                <a:uFillTx/>
                <a:latin typeface="Century Gothic" panose="020B0502020202020204"/>
                <a:ea typeface="+mn-ea"/>
                <a:cs typeface="+mn-cs"/>
              </a:rPr>
              <a:t>space transport </a:t>
            </a:r>
            <a:r>
              <a:rPr kumimoji="0" lang="en-US" sz="2000" b="1" i="0" u="none" strike="noStrike" kern="1200" cap="none" spc="0" normalizeH="0" baseline="0" noProof="0" dirty="0">
                <a:ln>
                  <a:noFill/>
                </a:ln>
                <a:solidFill>
                  <a:prstClr val="black"/>
                </a:solidFill>
                <a:effectLst/>
                <a:uLnTx/>
                <a:uFillTx/>
                <a:latin typeface="Century Gothic" panose="020B0502020202020204"/>
                <a:ea typeface="+mn-ea"/>
                <a:cs typeface="+mn-cs"/>
              </a:rPr>
              <a:t>services company.</a:t>
            </a:r>
            <a:endParaRPr kumimoji="0" lang="ro-RO" sz="20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3" name="TextBox 2"/>
          <p:cNvSpPr txBox="1"/>
          <p:nvPr/>
        </p:nvSpPr>
        <p:spPr>
          <a:xfrm>
            <a:off x="1019331" y="2023672"/>
            <a:ext cx="5456420"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o-RO" sz="2000" b="1" i="0" u="none" strike="noStrike" kern="1200" cap="none" spc="0" normalizeH="0" baseline="0" noProof="0" dirty="0">
                <a:ln>
                  <a:noFill/>
                </a:ln>
                <a:solidFill>
                  <a:prstClr val="black"/>
                </a:solidFill>
                <a:effectLst/>
                <a:uLnTx/>
                <a:uFillTx/>
                <a:latin typeface="Century Gothic" panose="020B0502020202020204"/>
                <a:ea typeface="+mn-ea"/>
                <a:cs typeface="+mn-cs"/>
              </a:rPr>
              <a:t>	</a:t>
            </a:r>
            <a:r>
              <a:rPr kumimoji="0" lang="en-US" sz="2000" b="1" i="0" u="none" strike="noStrike" kern="1200" cap="none" spc="0" normalizeH="0" baseline="0" noProof="0" dirty="0">
                <a:ln>
                  <a:noFill/>
                </a:ln>
                <a:solidFill>
                  <a:prstClr val="black"/>
                </a:solidFill>
                <a:effectLst/>
                <a:uLnTx/>
                <a:uFillTx/>
                <a:latin typeface="Century Gothic" panose="020B0502020202020204"/>
                <a:ea typeface="+mn-ea"/>
                <a:cs typeface="+mn-cs"/>
              </a:rPr>
              <a:t>It was founded in 2002 by entrepreneur </a:t>
            </a:r>
            <a:r>
              <a:rPr kumimoji="0" lang="ro-RO" sz="2000" b="1" i="0" u="none" strike="noStrike" kern="1200" cap="none" spc="0" normalizeH="0" baseline="0" noProof="0" dirty="0">
                <a:ln>
                  <a:noFill/>
                </a:ln>
                <a:solidFill>
                  <a:prstClr val="black"/>
                </a:solidFill>
                <a:effectLst/>
                <a:uLnTx/>
                <a:uFillTx/>
                <a:latin typeface="Century Gothic" panose="020B0502020202020204"/>
                <a:ea typeface="+mn-ea"/>
                <a:cs typeface="+mn-cs"/>
              </a:rPr>
              <a:t>Elon Musk</a:t>
            </a:r>
            <a:r>
              <a:rPr kumimoji="0" lang="en-US" sz="2000" b="1" i="0" u="none" strike="noStrike" kern="1200" cap="none" spc="0" normalizeH="0" baseline="0" noProof="0" dirty="0">
                <a:ln>
                  <a:noFill/>
                </a:ln>
                <a:solidFill>
                  <a:prstClr val="black"/>
                </a:solidFill>
                <a:effectLst/>
                <a:uLnTx/>
                <a:uFillTx/>
                <a:latin typeface="Century Gothic" panose="020B0502020202020204"/>
                <a:ea typeface="+mn-ea"/>
                <a:cs typeface="+mn-cs"/>
              </a:rPr>
              <a:t> with the goal of reducing space transportation costs and enabling the </a:t>
            </a:r>
            <a:r>
              <a:rPr kumimoji="0" lang="ro-RO" sz="2000" b="1" i="0" u="none" strike="noStrike" kern="1200" cap="none" spc="0" normalizeH="0" baseline="0" noProof="0" dirty="0">
                <a:ln>
                  <a:noFill/>
                </a:ln>
                <a:solidFill>
                  <a:prstClr val="black"/>
                </a:solidFill>
                <a:effectLst/>
                <a:uLnTx/>
                <a:uFillTx/>
                <a:latin typeface="Century Gothic" panose="020B0502020202020204"/>
                <a:ea typeface="+mn-ea"/>
                <a:cs typeface="+mn-cs"/>
              </a:rPr>
              <a:t>colonization of Mars.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0998" y="1663908"/>
            <a:ext cx="5006431" cy="3897442"/>
          </a:xfrm>
          <a:prstGeom prst="rect">
            <a:avLst/>
          </a:prstGeom>
        </p:spPr>
      </p:pic>
      <p:sp>
        <p:nvSpPr>
          <p:cNvPr id="6" name="TextBox 5"/>
          <p:cNvSpPr txBox="1"/>
          <p:nvPr/>
        </p:nvSpPr>
        <p:spPr>
          <a:xfrm>
            <a:off x="899410" y="3881751"/>
            <a:ext cx="627158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o-RO" sz="2000" b="0" i="0" u="none" strike="noStrike" kern="1200" cap="none" spc="0" normalizeH="0" baseline="0" noProof="0" dirty="0">
                <a:ln>
                  <a:noFill/>
                </a:ln>
                <a:solidFill>
                  <a:prstClr val="black"/>
                </a:solidFill>
                <a:effectLst/>
                <a:uLnTx/>
                <a:uFillTx/>
                <a:latin typeface="Century Gothic" panose="020B0502020202020204"/>
                <a:ea typeface="+mn-ea"/>
                <a:cs typeface="+mn-cs"/>
              </a:rPr>
              <a:t>	</a:t>
            </a:r>
            <a:r>
              <a:rPr kumimoji="0" lang="en-US" sz="2000" b="1" i="0" u="none" strike="noStrike" kern="1200" cap="none" spc="0" normalizeH="0" baseline="0" noProof="0" dirty="0">
                <a:ln>
                  <a:noFill/>
                </a:ln>
                <a:solidFill>
                  <a:prstClr val="black"/>
                </a:solidFill>
                <a:effectLst/>
                <a:uLnTx/>
                <a:uFillTx/>
                <a:latin typeface="Century Gothic" panose="020B0502020202020204"/>
                <a:ea typeface="+mn-ea"/>
                <a:cs typeface="+mn-cs"/>
              </a:rPr>
              <a:t>The company has grown rapidly since it was founded</a:t>
            </a:r>
            <a:r>
              <a:rPr kumimoji="0" lang="ro-RO" sz="2000" b="1" i="0" u="none" strike="noStrike" kern="1200" cap="none" spc="0" normalizeH="0" baseline="0" noProof="0" dirty="0">
                <a:ln>
                  <a:noFill/>
                </a:ln>
                <a:solidFill>
                  <a:prstClr val="black"/>
                </a:solidFill>
                <a:effectLst/>
                <a:uLnTx/>
                <a:uFillTx/>
                <a:latin typeface="Century Gothic" panose="020B0502020202020204"/>
                <a:ea typeface="+mn-ea"/>
                <a:cs typeface="+mn-cs"/>
              </a:rPr>
              <a:t>, </a:t>
            </a:r>
            <a:r>
              <a:rPr kumimoji="0" lang="en-US" sz="2000" b="1" i="0" u="none" strike="noStrike" kern="1200" cap="none" spc="0" normalizeH="0" baseline="0" noProof="0" dirty="0">
                <a:ln>
                  <a:noFill/>
                </a:ln>
                <a:solidFill>
                  <a:prstClr val="black"/>
                </a:solidFill>
                <a:effectLst/>
                <a:uLnTx/>
                <a:uFillTx/>
                <a:latin typeface="Century Gothic" panose="020B0502020202020204"/>
                <a:ea typeface="+mn-ea"/>
                <a:cs typeface="+mn-cs"/>
              </a:rPr>
              <a:t>growing from 160 employees in November 2005 to </a:t>
            </a:r>
            <a:r>
              <a:rPr kumimoji="0" lang="ro-RO" sz="2000" b="1" i="0" u="none" strike="noStrike" kern="1200" cap="none" spc="0" normalizeH="0" baseline="0" noProof="0" dirty="0">
                <a:ln>
                  <a:noFill/>
                </a:ln>
                <a:solidFill>
                  <a:prstClr val="black"/>
                </a:solidFill>
                <a:effectLst/>
                <a:uLnTx/>
                <a:uFillTx/>
                <a:latin typeface="Century Gothic" panose="020B0502020202020204"/>
                <a:ea typeface="+mn-ea"/>
                <a:cs typeface="+mn-cs"/>
              </a:rPr>
              <a:t>nearly 6,000 employees in  April 2017.</a:t>
            </a:r>
          </a:p>
        </p:txBody>
      </p:sp>
    </p:spTree>
    <p:extLst>
      <p:ext uri="{BB962C8B-B14F-4D97-AF65-F5344CB8AC3E}">
        <p14:creationId xmlns:p14="http://schemas.microsoft.com/office/powerpoint/2010/main" val="1915603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62200" y="2332038"/>
            <a:ext cx="7467600" cy="4525963"/>
          </a:xfrm>
        </p:spPr>
        <p:txBody>
          <a:bodyPr anchor="ctr"/>
          <a:lstStyle/>
          <a:p>
            <a:pPr marL="0" indent="0">
              <a:buNone/>
            </a:pPr>
            <a:r>
              <a:rPr lang="en-US" dirty="0"/>
              <a:t> </a:t>
            </a:r>
          </a:p>
        </p:txBody>
      </p:sp>
      <p:sp>
        <p:nvSpPr>
          <p:cNvPr id="4" name="Rectangle 3"/>
          <p:cNvSpPr/>
          <p:nvPr/>
        </p:nvSpPr>
        <p:spPr>
          <a:xfrm>
            <a:off x="2815198" y="2967335"/>
            <a:ext cx="6561604" cy="923330"/>
          </a:xfrm>
          <a:prstGeom prst="rect">
            <a:avLst/>
          </a:prstGeom>
          <a:noFill/>
        </p:spPr>
        <p:txBody>
          <a:bodyPr wrap="none" lIns="91440" tIns="45720" rIns="91440" bIns="45720">
            <a:spAutoFit/>
          </a:bodyPr>
          <a:lstStyle/>
          <a:p>
            <a:r>
              <a:rPr lang="en-US" sz="5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orbel"/>
              </a:rPr>
              <a:t>WHO IS ELON MUSK?</a:t>
            </a:r>
          </a:p>
        </p:txBody>
      </p:sp>
    </p:spTree>
    <p:extLst>
      <p:ext uri="{BB962C8B-B14F-4D97-AF65-F5344CB8AC3E}">
        <p14:creationId xmlns:p14="http://schemas.microsoft.com/office/powerpoint/2010/main" val="1173350868"/>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63908" y="202367"/>
            <a:ext cx="4317167" cy="16312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o-RO" sz="2000" b="1" i="0" u="none" strike="noStrike" kern="1200" cap="none" spc="0" normalizeH="0" baseline="0" noProof="0" dirty="0">
                <a:ln>
                  <a:noFill/>
                </a:ln>
                <a:solidFill>
                  <a:prstClr val="black"/>
                </a:solidFill>
                <a:effectLst/>
                <a:uLnTx/>
                <a:uFillTx/>
                <a:latin typeface="Century Gothic" panose="020B0502020202020204"/>
                <a:ea typeface="+mn-ea"/>
                <a:cs typeface="+mn-cs"/>
              </a:rPr>
              <a:t>	</a:t>
            </a:r>
            <a:r>
              <a:rPr kumimoji="0" lang="en-US" sz="2000" b="1" i="0" u="none" strike="noStrike" kern="1200" cap="none" spc="0" normalizeH="0" baseline="0" noProof="0" dirty="0" err="1">
                <a:ln>
                  <a:noFill/>
                </a:ln>
                <a:solidFill>
                  <a:prstClr val="black"/>
                </a:solidFill>
                <a:effectLst/>
                <a:uLnTx/>
                <a:uFillTx/>
                <a:latin typeface="Century Gothic" panose="020B0502020202020204"/>
                <a:ea typeface="+mn-ea"/>
                <a:cs typeface="+mn-cs"/>
              </a:rPr>
              <a:t>SpaceX</a:t>
            </a:r>
            <a:r>
              <a:rPr kumimoji="0" lang="en-US" sz="2000" b="1" i="0" u="none" strike="noStrike" kern="1200" cap="none" spc="0" normalizeH="0" baseline="0" noProof="0" dirty="0">
                <a:ln>
                  <a:noFill/>
                </a:ln>
                <a:solidFill>
                  <a:prstClr val="black"/>
                </a:solidFill>
                <a:effectLst/>
                <a:uLnTx/>
                <a:uFillTx/>
                <a:latin typeface="Century Gothic" panose="020B0502020202020204"/>
                <a:ea typeface="+mn-ea"/>
                <a:cs typeface="+mn-cs"/>
              </a:rPr>
              <a:t> started with the</a:t>
            </a:r>
            <a:r>
              <a:rPr kumimoji="0" lang="ro-RO" sz="2000" b="1" i="0" u="none" strike="noStrike" kern="1200" cap="none" spc="0" normalizeH="0" baseline="0" noProof="0" dirty="0">
                <a:ln>
                  <a:noFill/>
                </a:ln>
                <a:solidFill>
                  <a:prstClr val="black"/>
                </a:solidFill>
                <a:effectLst/>
                <a:uLnTx/>
                <a:uFillTx/>
                <a:latin typeface="Century Gothic" panose="020B0502020202020204"/>
                <a:ea typeface="+mn-ea"/>
                <a:cs typeface="+mn-cs"/>
              </a:rPr>
              <a:t> smallest useful  orbital  rocket</a:t>
            </a:r>
            <a:r>
              <a:rPr kumimoji="0" lang="en-US" sz="2000" b="1" i="0" u="none" strike="noStrike" kern="1200" cap="none" spc="0" normalizeH="0" baseline="0" noProof="0" dirty="0">
                <a:ln>
                  <a:noFill/>
                </a:ln>
                <a:solidFill>
                  <a:prstClr val="black"/>
                </a:solidFill>
                <a:effectLst/>
                <a:uLnTx/>
                <a:uFillTx/>
                <a:latin typeface="Century Gothic" panose="020B0502020202020204"/>
                <a:ea typeface="+mn-ea"/>
                <a:cs typeface="+mn-cs"/>
              </a:rPr>
              <a:t>, instead of building a more complex and riskier launch vehicle, which could have failed and bankrupted the company</a:t>
            </a:r>
            <a:r>
              <a:rPr kumimoji="0" lang="ro-RO" sz="2000" b="1" i="0" u="none" strike="noStrike" kern="1200" cap="none" spc="0" normalizeH="0" baseline="0" noProof="0" dirty="0">
                <a:ln>
                  <a:noFill/>
                </a:ln>
                <a:solidFill>
                  <a:prstClr val="black"/>
                </a:solidFill>
                <a:effectLst/>
                <a:uLnTx/>
                <a:uFillTx/>
                <a:latin typeface="Century Gothic" panose="020B0502020202020204"/>
                <a:ea typeface="+mn-ea"/>
                <a:cs typeface="+mn-cs"/>
              </a:rPr>
              <a:t>.</a:t>
            </a:r>
          </a:p>
        </p:txBody>
      </p:sp>
      <p:sp>
        <p:nvSpPr>
          <p:cNvPr id="5" name="TextBox 4"/>
          <p:cNvSpPr txBox="1"/>
          <p:nvPr/>
        </p:nvSpPr>
        <p:spPr>
          <a:xfrm>
            <a:off x="5885137" y="2081518"/>
            <a:ext cx="5816186"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o-RO" sz="2000" b="1" i="0" u="none" strike="noStrike" kern="1200" cap="none" spc="0" normalizeH="0" baseline="0" noProof="0" dirty="0">
                <a:ln>
                  <a:noFill/>
                </a:ln>
                <a:solidFill>
                  <a:prstClr val="black"/>
                </a:solidFill>
                <a:effectLst/>
                <a:uLnTx/>
                <a:uFillTx/>
                <a:latin typeface="Century Gothic" panose="020B0502020202020204"/>
                <a:ea typeface="+mn-ea"/>
                <a:cs typeface="+mn-cs"/>
              </a:rPr>
              <a:t>	</a:t>
            </a:r>
            <a:r>
              <a:rPr kumimoji="0" lang="en-US" sz="2000" b="1" i="0" u="none" strike="noStrike" kern="1200" cap="none" spc="0" normalizeH="0" baseline="0" noProof="0" dirty="0">
                <a:ln>
                  <a:noFill/>
                </a:ln>
                <a:solidFill>
                  <a:prstClr val="black"/>
                </a:solidFill>
                <a:effectLst/>
                <a:uLnTx/>
                <a:uFillTx/>
                <a:latin typeface="Century Gothic" panose="020B0502020202020204"/>
                <a:ea typeface="+mn-ea"/>
                <a:cs typeface="+mn-cs"/>
              </a:rPr>
              <a:t>Landmark achievements of </a:t>
            </a:r>
            <a:r>
              <a:rPr kumimoji="0" lang="en-US" sz="2000" b="1" i="0" u="none" strike="noStrike" kern="1200" cap="none" spc="0" normalizeH="0" baseline="0" noProof="0" dirty="0" err="1">
                <a:ln>
                  <a:noFill/>
                </a:ln>
                <a:solidFill>
                  <a:prstClr val="black"/>
                </a:solidFill>
                <a:effectLst/>
                <a:uLnTx/>
                <a:uFillTx/>
                <a:latin typeface="Century Gothic" panose="020B0502020202020204"/>
                <a:ea typeface="+mn-ea"/>
                <a:cs typeface="+mn-cs"/>
              </a:rPr>
              <a:t>SpaceX</a:t>
            </a:r>
            <a:r>
              <a:rPr kumimoji="0" lang="en-US" sz="2000" b="1" i="0" u="none" strike="noStrike" kern="1200" cap="none" spc="0" normalizeH="0" baseline="0" noProof="0" dirty="0">
                <a:ln>
                  <a:noFill/>
                </a:ln>
                <a:solidFill>
                  <a:prstClr val="black"/>
                </a:solidFill>
                <a:effectLst/>
                <a:uLnTx/>
                <a:uFillTx/>
                <a:latin typeface="Century Gothic" panose="020B0502020202020204"/>
                <a:ea typeface="+mn-ea"/>
                <a:cs typeface="+mn-cs"/>
              </a:rPr>
              <a:t> include: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o-RO" sz="2000" b="1" i="0" u="none" strike="noStrike" kern="1200" cap="none" spc="0" normalizeH="0" baseline="0" noProof="0" dirty="0">
                <a:ln>
                  <a:noFill/>
                </a:ln>
                <a:solidFill>
                  <a:prstClr val="black"/>
                </a:solidFill>
                <a:effectLst/>
                <a:uLnTx/>
                <a:uFillTx/>
                <a:latin typeface="Century Gothic" panose="020B0502020202020204"/>
                <a:ea typeface="+mn-ea"/>
                <a:cs typeface="+mn-cs"/>
              </a:rPr>
              <a:t>     </a:t>
            </a:r>
            <a:r>
              <a:rPr kumimoji="0" lang="en-US" sz="2000" b="1" i="0" u="none" strike="noStrike" kern="1200" cap="none" spc="0" normalizeH="0" baseline="0" noProof="0" dirty="0">
                <a:ln>
                  <a:noFill/>
                </a:ln>
                <a:solidFill>
                  <a:prstClr val="black"/>
                </a:solidFill>
                <a:effectLst/>
                <a:uLnTx/>
                <a:uFillTx/>
                <a:latin typeface="Century Gothic" panose="020B0502020202020204"/>
                <a:ea typeface="+mn-ea"/>
                <a:cs typeface="+mn-cs"/>
              </a:rPr>
              <a:t>The first privately funded liquid-fueled rocket to reach orbit (Falcon 1 Flight 4</a:t>
            </a:r>
            <a:r>
              <a:rPr kumimoji="0" lang="ro-RO" sz="2000" b="1" i="0" u="none" strike="noStrike" kern="1200" cap="none" spc="0" normalizeH="0" baseline="0" noProof="0" dirty="0">
                <a:ln>
                  <a:noFill/>
                </a:ln>
                <a:solidFill>
                  <a:prstClr val="black"/>
                </a:solidFill>
                <a:effectLst/>
                <a:uLnTx/>
                <a:uFillTx/>
                <a:latin typeface="Century Gothic" panose="020B0502020202020204"/>
                <a:ea typeface="+mn-ea"/>
                <a:cs typeface="+mn-cs"/>
              </a:rPr>
              <a:t> </a:t>
            </a:r>
            <a:r>
              <a:rPr kumimoji="0" lang="en-US" sz="2000" b="1" i="0" u="none" strike="noStrike" kern="1200" cap="none" spc="0" normalizeH="0" baseline="0" noProof="0" dirty="0">
                <a:ln>
                  <a:noFill/>
                </a:ln>
                <a:solidFill>
                  <a:prstClr val="black"/>
                </a:solidFill>
                <a:effectLst/>
                <a:uLnTx/>
                <a:uFillTx/>
                <a:latin typeface="Century Gothic" panose="020B0502020202020204"/>
                <a:ea typeface="+mn-ea"/>
                <a:cs typeface="+mn-cs"/>
              </a:rPr>
              <a:t> — September 28, 2008)</a:t>
            </a:r>
            <a:r>
              <a:rPr kumimoji="0" lang="ro-RO" sz="2000" b="1" i="0" u="none" strike="noStrike" kern="1200" cap="none" spc="0" normalizeH="0" baseline="0" noProof="0" dirty="0">
                <a:ln>
                  <a:noFill/>
                </a:ln>
                <a:solidFill>
                  <a:prstClr val="black"/>
                </a:solidFill>
                <a:effectLst/>
                <a:uLnTx/>
                <a:uFillTx/>
                <a:latin typeface="Century Gothic" panose="020B050202020202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o-RO" sz="2000" b="1" i="0" u="none" strike="noStrike" kern="1200" cap="none" spc="0" normalizeH="0" baseline="0" noProof="0" dirty="0">
                <a:ln>
                  <a:noFill/>
                </a:ln>
                <a:solidFill>
                  <a:prstClr val="black"/>
                </a:solidFill>
                <a:effectLst/>
                <a:uLnTx/>
                <a:uFillTx/>
                <a:latin typeface="Century Gothic" panose="020B0502020202020204"/>
                <a:ea typeface="+mn-ea"/>
                <a:cs typeface="+mn-cs"/>
              </a:rPr>
              <a:t>      </a:t>
            </a:r>
            <a:r>
              <a:rPr kumimoji="0" lang="en-US" sz="2000" b="1" i="0" u="none" strike="noStrike" kern="1200" cap="none" spc="0" normalizeH="0" baseline="0" noProof="0" dirty="0">
                <a:ln>
                  <a:noFill/>
                </a:ln>
                <a:solidFill>
                  <a:prstClr val="black"/>
                </a:solidFill>
                <a:effectLst/>
                <a:uLnTx/>
                <a:uFillTx/>
                <a:latin typeface="Century Gothic" panose="020B0502020202020204"/>
                <a:ea typeface="+mn-ea"/>
                <a:cs typeface="+mn-cs"/>
              </a:rPr>
              <a:t>The first privately funded company to successfully launch, orbit, and recover a spacecraft (Falcon 9 Flight 2 — December 9, 2010)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o-RO" sz="2000" b="1" i="0" u="none" strike="noStrike" kern="1200" cap="none" spc="0" normalizeH="0" baseline="0" noProof="0" dirty="0">
                <a:ln>
                  <a:noFill/>
                </a:ln>
                <a:solidFill>
                  <a:prstClr val="black"/>
                </a:solidFill>
                <a:effectLst/>
                <a:uLnTx/>
                <a:uFillTx/>
                <a:latin typeface="Century Gothic" panose="020B0502020202020204"/>
                <a:ea typeface="+mn-ea"/>
                <a:cs typeface="+mn-cs"/>
              </a:rPr>
              <a:t>      </a:t>
            </a:r>
            <a:r>
              <a:rPr kumimoji="0" lang="en-US" sz="2000" b="1" i="0" u="none" strike="noStrike" kern="1200" cap="none" spc="0" normalizeH="0" baseline="0" noProof="0" dirty="0">
                <a:ln>
                  <a:noFill/>
                </a:ln>
                <a:solidFill>
                  <a:prstClr val="black"/>
                </a:solidFill>
                <a:effectLst/>
                <a:uLnTx/>
                <a:uFillTx/>
                <a:latin typeface="Century Gothic" panose="020B0502020202020204"/>
                <a:ea typeface="+mn-ea"/>
                <a:cs typeface="+mn-cs"/>
              </a:rPr>
              <a:t>The first private company to send a spacecraft to the International Space Station (Falcon 9 Flight 3 — May 25, 2012)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entury Gothic" panose="020B0502020202020204"/>
                <a:ea typeface="+mn-ea"/>
                <a:cs typeface="+mn-cs"/>
              </a:rPr>
              <a:t>The first </a:t>
            </a:r>
            <a:r>
              <a:rPr kumimoji="0" lang="en-US" sz="2000" b="1" i="0" u="none" strike="noStrike" kern="1200" cap="none" spc="0" normalizeH="0" baseline="0" noProof="0" dirty="0" err="1">
                <a:ln>
                  <a:noFill/>
                </a:ln>
                <a:solidFill>
                  <a:prstClr val="black"/>
                </a:solidFill>
                <a:effectLst/>
                <a:uLnTx/>
                <a:uFillTx/>
                <a:latin typeface="Century Gothic" panose="020B0502020202020204"/>
                <a:ea typeface="+mn-ea"/>
                <a:cs typeface="+mn-cs"/>
              </a:rPr>
              <a:t>reflight</a:t>
            </a:r>
            <a:r>
              <a:rPr kumimoji="0" lang="en-US" sz="2000" b="1" i="0" u="none" strike="noStrike" kern="1200" cap="none" spc="0" normalizeH="0" baseline="0" noProof="0" dirty="0">
                <a:ln>
                  <a:noFill/>
                </a:ln>
                <a:solidFill>
                  <a:prstClr val="black"/>
                </a:solidFill>
                <a:effectLst/>
                <a:uLnTx/>
                <a:uFillTx/>
                <a:latin typeface="Century Gothic" panose="020B0502020202020204"/>
                <a:ea typeface="+mn-ea"/>
                <a:cs typeface="+mn-cs"/>
              </a:rPr>
              <a:t> of a commercial cargo spacecraft. (Falcon 9 Flight 35 — June 3, 2017)</a:t>
            </a:r>
          </a:p>
        </p:txBody>
      </p:sp>
      <p:sp>
        <p:nvSpPr>
          <p:cNvPr id="6" name="TextBox 5"/>
          <p:cNvSpPr txBox="1"/>
          <p:nvPr/>
        </p:nvSpPr>
        <p:spPr>
          <a:xfrm>
            <a:off x="5981075" y="589000"/>
            <a:ext cx="544143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prstClr val="black"/>
                </a:solidFill>
                <a:effectLst/>
                <a:uLnTx/>
                <a:uFillTx/>
                <a:latin typeface="Century Gothic" panose="020B0502020202020204"/>
                <a:ea typeface="+mn-ea"/>
                <a:cs typeface="+mn-cs"/>
              </a:rPr>
              <a:t>A major goal of </a:t>
            </a:r>
            <a:r>
              <a:rPr kumimoji="0" lang="en-US" sz="2000" b="1" i="0" u="sng" strike="noStrike" kern="1200" cap="none" spc="0" normalizeH="0" baseline="0" noProof="0" dirty="0" err="1">
                <a:ln>
                  <a:noFill/>
                </a:ln>
                <a:solidFill>
                  <a:prstClr val="black"/>
                </a:solidFill>
                <a:effectLst/>
                <a:uLnTx/>
                <a:uFillTx/>
                <a:latin typeface="Century Gothic" panose="020B0502020202020204"/>
                <a:ea typeface="+mn-ea"/>
                <a:cs typeface="+mn-cs"/>
              </a:rPr>
              <a:t>SpaceX</a:t>
            </a:r>
            <a:r>
              <a:rPr kumimoji="0" lang="en-US" sz="2000" b="1" i="0" u="sng" strike="noStrike" kern="1200" cap="none" spc="0" normalizeH="0" baseline="0" noProof="0" dirty="0">
                <a:ln>
                  <a:noFill/>
                </a:ln>
                <a:solidFill>
                  <a:prstClr val="black"/>
                </a:solidFill>
                <a:effectLst/>
                <a:uLnTx/>
                <a:uFillTx/>
                <a:latin typeface="Century Gothic" panose="020B0502020202020204"/>
                <a:ea typeface="+mn-ea"/>
                <a:cs typeface="+mn-cs"/>
              </a:rPr>
              <a:t> has been to develop a rapidly reusable launch system.</a:t>
            </a:r>
            <a:endParaRPr kumimoji="0" lang="ro-RO" sz="2000" b="1" i="0" u="sng" strike="noStrike" kern="1200" cap="none" spc="0" normalizeH="0" baseline="0" noProof="0" dirty="0">
              <a:ln>
                <a:noFill/>
              </a:ln>
              <a:solidFill>
                <a:prstClr val="black"/>
              </a:solidFill>
              <a:effectLst/>
              <a:uLnTx/>
              <a:uFillTx/>
              <a:latin typeface="Century Gothic" panose="020B0502020202020204"/>
              <a:ea typeface="+mn-ea"/>
              <a:cs typeface="+mn-cs"/>
            </a:endParaRPr>
          </a:p>
        </p:txBody>
      </p:sp>
      <p:pic>
        <p:nvPicPr>
          <p:cNvPr id="4" name="SpaceX lands rocket on ocean platform for first time">
            <a:hlinkClick r:id="" action="ppaction://media"/>
            <a:extLst>
              <a:ext uri="{FF2B5EF4-FFF2-40B4-BE49-F238E27FC236}">
                <a16:creationId xmlns:a16="http://schemas.microsoft.com/office/drawing/2014/main" id="{B1C02258-EC17-473F-AEDA-0B0106CFDF4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90677" y="2769326"/>
            <a:ext cx="5345554" cy="3006874"/>
          </a:xfrm>
          <a:prstGeom prst="rect">
            <a:avLst/>
          </a:prstGeom>
        </p:spPr>
      </p:pic>
    </p:spTree>
    <p:extLst>
      <p:ext uri="{BB962C8B-B14F-4D97-AF65-F5344CB8AC3E}">
        <p14:creationId xmlns:p14="http://schemas.microsoft.com/office/powerpoint/2010/main" val="1677233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5712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4"/>
                </p:tgtEl>
              </p:cMediaNode>
            </p:video>
            <p:seq concurrent="1" nextAc="seek">
              <p:cTn id="23" restart="whenNotActive" fill="hold" evtFilter="cancelBubble" nodeType="interactiveSeq">
                <p:stCondLst>
                  <p:cond evt="onClick" delay="0">
                    <p:tgtEl>
                      <p:spTgt spid="4"/>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4"/>
                                        </p:tgtEl>
                                      </p:cBhvr>
                                    </p:cmd>
                                  </p:childTnLst>
                                </p:cTn>
                              </p:par>
                            </p:childTnLst>
                          </p:cTn>
                        </p:par>
                      </p:childTnLst>
                    </p:cTn>
                  </p:par>
                </p:childTnLst>
              </p:cTn>
              <p:nextCondLst>
                <p:cond evt="onClick" delay="0">
                  <p:tgtEl>
                    <p:spTgt spid="4"/>
                  </p:tgtEl>
                </p:cond>
              </p:nextCondLst>
            </p:seq>
          </p:childTnLst>
        </p:cTn>
      </p:par>
    </p:tnLst>
    <p:bldLst>
      <p:bldP spid="2"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03269" y="277477"/>
            <a:ext cx="5171609"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o-RO" sz="2000" b="1" i="0" u="none" strike="noStrike" kern="1200" cap="none" spc="0" normalizeH="0" baseline="0" noProof="0" dirty="0">
                <a:ln>
                  <a:noFill/>
                </a:ln>
                <a:solidFill>
                  <a:prstClr val="black"/>
                </a:solidFill>
                <a:effectLst/>
                <a:uLnTx/>
                <a:uFillTx/>
                <a:latin typeface="Century Gothic" panose="020B0502020202020204"/>
                <a:ea typeface="+mn-ea"/>
                <a:cs typeface="+mn-cs"/>
              </a:rPr>
              <a:t>	</a:t>
            </a:r>
            <a:r>
              <a:rPr kumimoji="0" lang="en-US" sz="2000" b="1" i="0" u="none" strike="noStrike" kern="1200" cap="none" spc="0" normalizeH="0" baseline="0" noProof="0" dirty="0">
                <a:ln>
                  <a:noFill/>
                </a:ln>
                <a:solidFill>
                  <a:prstClr val="black"/>
                </a:solidFill>
                <a:effectLst/>
                <a:uLnTx/>
                <a:uFillTx/>
                <a:latin typeface="Century Gothic" panose="020B0502020202020204"/>
                <a:ea typeface="+mn-ea"/>
                <a:cs typeface="+mn-cs"/>
              </a:rPr>
              <a:t>At year-end 2012, SpaceX had over 40 launches, its manifest representing about $4 billion in contract revenue. The contracts included both commercial an</a:t>
            </a:r>
            <a:r>
              <a:rPr kumimoji="0" lang="ro-RO" sz="2000" b="1" i="0" u="none" strike="noStrike" kern="1200" cap="none" spc="0" normalizeH="0" baseline="0" noProof="0" dirty="0">
                <a:ln>
                  <a:noFill/>
                </a:ln>
                <a:solidFill>
                  <a:prstClr val="black"/>
                </a:solidFill>
                <a:effectLst/>
                <a:uLnTx/>
                <a:uFillTx/>
                <a:latin typeface="Century Gothic" panose="020B0502020202020204"/>
                <a:ea typeface="+mn-ea"/>
                <a:cs typeface="+mn-cs"/>
              </a:rPr>
              <a:t>d governmental </a:t>
            </a:r>
            <a:r>
              <a:rPr kumimoji="0" lang="en-US" sz="2000" b="1" i="0" u="none" strike="noStrike" kern="1200" cap="none" spc="0" normalizeH="0" baseline="0" noProof="0" dirty="0">
                <a:ln>
                  <a:noFill/>
                </a:ln>
                <a:solidFill>
                  <a:prstClr val="black"/>
                </a:solidFill>
                <a:effectLst/>
                <a:uLnTx/>
                <a:uFillTx/>
                <a:latin typeface="Century Gothic" panose="020B0502020202020204"/>
                <a:ea typeface="+mn-ea"/>
                <a:cs typeface="+mn-cs"/>
              </a:rPr>
              <a:t> (NASA/DOD) customers</a:t>
            </a:r>
            <a:r>
              <a:rPr kumimoji="0" lang="ro-RO" sz="2000" b="1" i="0" u="none" strike="noStrike" kern="1200" cap="none" spc="0" normalizeH="0" baseline="0" noProof="0" dirty="0">
                <a:ln>
                  <a:noFill/>
                </a:ln>
                <a:solidFill>
                  <a:prstClr val="black"/>
                </a:solidFill>
                <a:effectLst/>
                <a:uLnTx/>
                <a:uFillTx/>
                <a:latin typeface="Century Gothic" panose="020B0502020202020204"/>
                <a:ea typeface="+mn-ea"/>
                <a:cs typeface="+mn-cs"/>
              </a:rPr>
              <a:t>.</a:t>
            </a:r>
          </a:p>
        </p:txBody>
      </p:sp>
      <p:sp>
        <p:nvSpPr>
          <p:cNvPr id="4" name="TextBox 3"/>
          <p:cNvSpPr txBox="1"/>
          <p:nvPr/>
        </p:nvSpPr>
        <p:spPr>
          <a:xfrm>
            <a:off x="6415791" y="376608"/>
            <a:ext cx="5651292"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o-RO" sz="2000" b="1" i="0" u="none" strike="noStrike" kern="1200" cap="none" spc="0" normalizeH="0" baseline="0" noProof="0" dirty="0">
                <a:ln>
                  <a:noFill/>
                </a:ln>
                <a:solidFill>
                  <a:prstClr val="black"/>
                </a:solidFill>
                <a:effectLst/>
                <a:uLnTx/>
                <a:uFillTx/>
                <a:latin typeface="Century Gothic" panose="020B0502020202020204"/>
                <a:ea typeface="+mn-ea"/>
                <a:cs typeface="+mn-cs"/>
              </a:rPr>
              <a:t>	</a:t>
            </a:r>
            <a:r>
              <a:rPr kumimoji="0" lang="en-US" sz="2000" b="1" i="0" u="none" strike="noStrike" kern="1200" cap="none" spc="0" normalizeH="0" baseline="0" noProof="0" dirty="0">
                <a:ln>
                  <a:noFill/>
                </a:ln>
                <a:solidFill>
                  <a:prstClr val="black"/>
                </a:solidFill>
                <a:effectLst/>
                <a:uLnTx/>
                <a:uFillTx/>
                <a:latin typeface="Century Gothic" panose="020B0502020202020204"/>
                <a:ea typeface="+mn-ea"/>
                <a:cs typeface="+mn-cs"/>
              </a:rPr>
              <a:t>In late 2013, space industry media began to comment on the phenomenon that </a:t>
            </a:r>
            <a:r>
              <a:rPr kumimoji="0" lang="en-US" sz="2000" b="1" i="0" u="none" strike="noStrike" kern="1200" cap="none" spc="0" normalizeH="0" baseline="0" noProof="0" dirty="0" err="1">
                <a:ln>
                  <a:noFill/>
                </a:ln>
                <a:solidFill>
                  <a:prstClr val="black"/>
                </a:solidFill>
                <a:effectLst/>
                <a:uLnTx/>
                <a:uFillTx/>
                <a:latin typeface="Century Gothic" panose="020B0502020202020204"/>
                <a:ea typeface="+mn-ea"/>
                <a:cs typeface="+mn-cs"/>
              </a:rPr>
              <a:t>SpaceX</a:t>
            </a:r>
            <a:r>
              <a:rPr kumimoji="0" lang="ro-RO" sz="2000" b="1" i="0" u="none" strike="noStrike" kern="1200" cap="none" spc="0" normalizeH="0" baseline="0" noProof="0" dirty="0">
                <a:ln>
                  <a:noFill/>
                </a:ln>
                <a:solidFill>
                  <a:prstClr val="black"/>
                </a:solidFill>
                <a:effectLst/>
                <a:uLnTx/>
                <a:uFillTx/>
                <a:latin typeface="Century Gothic" panose="020B0502020202020204"/>
                <a:ea typeface="+mn-ea"/>
                <a:cs typeface="+mn-cs"/>
              </a:rPr>
              <a:t> prices are  undercutting </a:t>
            </a:r>
            <a:r>
              <a:rPr kumimoji="0" lang="en-US" sz="2000" b="1" i="0" u="none" strike="noStrike" kern="1200" cap="none" spc="0" normalizeH="0" baseline="0" noProof="0" dirty="0">
                <a:ln>
                  <a:noFill/>
                </a:ln>
                <a:solidFill>
                  <a:prstClr val="black"/>
                </a:solidFill>
                <a:effectLst/>
                <a:uLnTx/>
                <a:uFillTx/>
                <a:latin typeface="Century Gothic" panose="020B0502020202020204"/>
                <a:ea typeface="+mn-ea"/>
                <a:cs typeface="+mn-cs"/>
              </a:rPr>
              <a:t> the major competitors in the commercial </a:t>
            </a:r>
            <a:r>
              <a:rPr kumimoji="0" lang="ro-RO" sz="2000" b="1" i="0" u="none" strike="noStrike" kern="1200" cap="none" spc="0" normalizeH="0" baseline="0" noProof="0" dirty="0">
                <a:ln>
                  <a:noFill/>
                </a:ln>
                <a:solidFill>
                  <a:prstClr val="black"/>
                </a:solidFill>
                <a:effectLst/>
                <a:uLnTx/>
                <a:uFillTx/>
                <a:latin typeface="Century Gothic" panose="020B0502020202020204"/>
                <a:ea typeface="+mn-ea"/>
                <a:cs typeface="+mn-cs"/>
              </a:rPr>
              <a:t>comsat</a:t>
            </a:r>
            <a:r>
              <a:rPr kumimoji="0" lang="en-US" sz="2000" b="1" i="0" u="none" strike="noStrike" kern="1200" cap="none" spc="0" normalizeH="0" baseline="0" noProof="0" dirty="0">
                <a:ln>
                  <a:noFill/>
                </a:ln>
                <a:solidFill>
                  <a:prstClr val="black"/>
                </a:solidFill>
                <a:effectLst/>
                <a:uLnTx/>
                <a:uFillTx/>
                <a:latin typeface="Century Gothic" panose="020B0502020202020204"/>
                <a:ea typeface="+mn-ea"/>
                <a:cs typeface="+mn-cs"/>
              </a:rPr>
              <a:t> launch market—the</a:t>
            </a:r>
            <a:r>
              <a:rPr kumimoji="0" lang="ro-RO" sz="2000" b="1" i="0" u="none" strike="noStrike" kern="1200" cap="none" spc="0" normalizeH="0" baseline="0" noProof="0" dirty="0">
                <a:ln>
                  <a:noFill/>
                </a:ln>
                <a:solidFill>
                  <a:prstClr val="black"/>
                </a:solidFill>
                <a:effectLst/>
                <a:uLnTx/>
                <a:uFillTx/>
                <a:latin typeface="Century Gothic" panose="020B0502020202020204"/>
                <a:ea typeface="+mn-ea"/>
                <a:cs typeface="+mn-cs"/>
              </a:rPr>
              <a:t> Ariane 5</a:t>
            </a:r>
            <a:r>
              <a:rPr kumimoji="0" lang="en-US" sz="2000" b="1" i="0" u="none" strike="noStrike" kern="1200" cap="none" spc="0" normalizeH="0" baseline="0" noProof="0" dirty="0">
                <a:ln>
                  <a:noFill/>
                </a:ln>
                <a:solidFill>
                  <a:prstClr val="black"/>
                </a:solidFill>
                <a:effectLst/>
                <a:uLnTx/>
                <a:uFillTx/>
                <a:latin typeface="Century Gothic" panose="020B0502020202020204"/>
                <a:ea typeface="+mn-ea"/>
                <a:cs typeface="+mn-cs"/>
              </a:rPr>
              <a:t> and P</a:t>
            </a:r>
            <a:r>
              <a:rPr kumimoji="0" lang="ro-RO" sz="2000" b="1" i="0" u="none" strike="noStrike" kern="1200" cap="none" spc="0" normalizeH="0" baseline="0" noProof="0" dirty="0">
                <a:ln>
                  <a:noFill/>
                </a:ln>
                <a:solidFill>
                  <a:prstClr val="black"/>
                </a:solidFill>
                <a:effectLst/>
                <a:uLnTx/>
                <a:uFillTx/>
                <a:latin typeface="Century Gothic" panose="020B0502020202020204"/>
                <a:ea typeface="+mn-ea"/>
                <a:cs typeface="+mn-cs"/>
              </a:rPr>
              <a:t>roton-M</a:t>
            </a:r>
            <a:r>
              <a:rPr kumimoji="0" lang="en-US" sz="2000" b="1" i="0" u="none" strike="noStrike" kern="1200" cap="none" spc="0" normalizeH="0" baseline="0" noProof="0" dirty="0">
                <a:ln>
                  <a:noFill/>
                </a:ln>
                <a:solidFill>
                  <a:prstClr val="black"/>
                </a:solidFill>
                <a:effectLst/>
                <a:uLnTx/>
                <a:uFillTx/>
                <a:latin typeface="Century Gothic" panose="020B0502020202020204"/>
                <a:ea typeface="+mn-ea"/>
                <a:cs typeface="+mn-cs"/>
              </a:rPr>
              <a:t>—at which time </a:t>
            </a:r>
            <a:r>
              <a:rPr kumimoji="0" lang="en-US" sz="2000" b="1" i="0" u="none" strike="noStrike" kern="1200" cap="none" spc="0" normalizeH="0" baseline="0" noProof="0" dirty="0" err="1">
                <a:ln>
                  <a:noFill/>
                </a:ln>
                <a:solidFill>
                  <a:prstClr val="black"/>
                </a:solidFill>
                <a:effectLst/>
                <a:uLnTx/>
                <a:uFillTx/>
                <a:latin typeface="Century Gothic" panose="020B0502020202020204"/>
                <a:ea typeface="+mn-ea"/>
                <a:cs typeface="+mn-cs"/>
              </a:rPr>
              <a:t>SpaceX</a:t>
            </a:r>
            <a:r>
              <a:rPr kumimoji="0" lang="en-US" sz="2000" b="1" i="0" u="none" strike="noStrike" kern="1200" cap="none" spc="0" normalizeH="0" baseline="0" noProof="0" dirty="0">
                <a:ln>
                  <a:noFill/>
                </a:ln>
                <a:solidFill>
                  <a:prstClr val="black"/>
                </a:solidFill>
                <a:effectLst/>
                <a:uLnTx/>
                <a:uFillTx/>
                <a:latin typeface="Century Gothic" panose="020B0502020202020204"/>
                <a:ea typeface="+mn-ea"/>
                <a:cs typeface="+mn-cs"/>
              </a:rPr>
              <a:t> had at least 10 further  orbit flights on its books.</a:t>
            </a:r>
            <a:endParaRPr kumimoji="0" lang="ro-RO" sz="20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5" name="TextBox 4"/>
          <p:cNvSpPr txBox="1"/>
          <p:nvPr/>
        </p:nvSpPr>
        <p:spPr>
          <a:xfrm>
            <a:off x="6130978" y="3463386"/>
            <a:ext cx="5936105" cy="16312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entury Gothic" panose="020B0502020202020204"/>
                <a:ea typeface="+mn-ea"/>
                <a:cs typeface="+mn-cs"/>
              </a:rPr>
              <a:t>	Musk's long term vision for the company is the development of technology and resources suitable for human colonization on Mars. He has expressed his interest in someday traveling to the planet, stating "I'd like to die on Mars, just not on impact.</a:t>
            </a:r>
            <a:endParaRPr kumimoji="0" lang="ro-RO" sz="20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805" y="2443397"/>
            <a:ext cx="5191438" cy="3270663"/>
          </a:xfrm>
          <a:prstGeom prst="rect">
            <a:avLst/>
          </a:prstGeom>
        </p:spPr>
      </p:pic>
    </p:spTree>
    <p:extLst>
      <p:ext uri="{BB962C8B-B14F-4D97-AF65-F5344CB8AC3E}">
        <p14:creationId xmlns:p14="http://schemas.microsoft.com/office/powerpoint/2010/main" val="2419106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2789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1883228" y="1110343"/>
            <a:ext cx="8425543" cy="5209905"/>
          </a:xfrm>
        </p:spPr>
        <p:txBody>
          <a:bodyPr>
            <a:normAutofit/>
          </a:bodyPr>
          <a:lstStyle/>
          <a:p>
            <a:r>
              <a:rPr lang="en-US" sz="2800" b="1" dirty="0"/>
              <a:t>Elon Reeve Musk</a:t>
            </a:r>
            <a:r>
              <a:rPr lang="en-US" sz="2800" dirty="0"/>
              <a:t> (born June 28, 1971) is a South African-born Canadian American business magnate,  investor, engineer and inventor.</a:t>
            </a:r>
          </a:p>
          <a:p>
            <a:r>
              <a:rPr lang="en-US" sz="2800" dirty="0"/>
              <a:t> </a:t>
            </a:r>
            <a:r>
              <a:rPr lang="en-US" sz="2800" dirty="0" err="1"/>
              <a:t>Elon</a:t>
            </a:r>
            <a:r>
              <a:rPr lang="en-US" sz="2800" dirty="0"/>
              <a:t> Musk is known for his futuristic ideas.</a:t>
            </a:r>
          </a:p>
          <a:p>
            <a:r>
              <a:rPr lang="en-US" sz="2800" dirty="0"/>
              <a:t>Numerous passions inspired Musk, and today he manages companies and projects that specialize in electric and self-driving cars, private space exploration and Mars colonization, solar energy and artificial intelligence.</a:t>
            </a:r>
          </a:p>
          <a:p>
            <a:endParaRPr lang="en-US" sz="2800" dirty="0"/>
          </a:p>
        </p:txBody>
      </p:sp>
    </p:spTree>
    <p:extLst>
      <p:ext uri="{BB962C8B-B14F-4D97-AF65-F5344CB8AC3E}">
        <p14:creationId xmlns:p14="http://schemas.microsoft.com/office/powerpoint/2010/main" val="3042338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US" dirty="0"/>
              <a:t>Zip 2 (1995)</a:t>
            </a:r>
            <a:endParaRPr lang="en-US" dirty="0">
              <a:solidFill>
                <a:srgbClr val="FF0000"/>
              </a:solidFill>
            </a:endParaRPr>
          </a:p>
          <a:p>
            <a:r>
              <a:rPr lang="en-US" dirty="0"/>
              <a:t>X.com  (1999) and PayPal</a:t>
            </a:r>
            <a:endParaRPr lang="en-US" dirty="0">
              <a:solidFill>
                <a:srgbClr val="FF0000"/>
              </a:solidFill>
            </a:endParaRPr>
          </a:p>
          <a:p>
            <a:r>
              <a:rPr lang="en-US" dirty="0" err="1"/>
              <a:t>SpaceX</a:t>
            </a:r>
            <a:r>
              <a:rPr lang="en-US" dirty="0"/>
              <a:t> (2002)</a:t>
            </a:r>
            <a:endParaRPr lang="en-US" dirty="0">
              <a:solidFill>
                <a:srgbClr val="FF0000"/>
              </a:solidFill>
            </a:endParaRPr>
          </a:p>
          <a:p>
            <a:r>
              <a:rPr lang="en-US" dirty="0"/>
              <a:t>Tesla (2003)</a:t>
            </a:r>
            <a:endParaRPr lang="en-US" dirty="0">
              <a:solidFill>
                <a:srgbClr val="FF0000"/>
              </a:solidFill>
            </a:endParaRPr>
          </a:p>
          <a:p>
            <a:r>
              <a:rPr lang="en-US" dirty="0" err="1"/>
              <a:t>SolarCity</a:t>
            </a:r>
            <a:r>
              <a:rPr lang="en-US" dirty="0"/>
              <a:t>(2016)</a:t>
            </a:r>
            <a:endParaRPr lang="en-US" dirty="0">
              <a:solidFill>
                <a:srgbClr val="FF0000"/>
              </a:solidFill>
            </a:endParaRPr>
          </a:p>
          <a:p>
            <a:r>
              <a:rPr lang="en-US" dirty="0" err="1"/>
              <a:t>Hyperloop</a:t>
            </a:r>
            <a:endParaRPr lang="en-US" dirty="0">
              <a:solidFill>
                <a:srgbClr val="FF0000"/>
              </a:solidFill>
            </a:endParaRPr>
          </a:p>
          <a:p>
            <a:r>
              <a:rPr lang="en-US" dirty="0" err="1"/>
              <a:t>OpenAI</a:t>
            </a:r>
            <a:endParaRPr lang="en-US" dirty="0">
              <a:solidFill>
                <a:srgbClr val="FF0000"/>
              </a:solidFill>
            </a:endParaRPr>
          </a:p>
          <a:p>
            <a:r>
              <a:rPr lang="en-US" dirty="0" err="1"/>
              <a:t>Neuralink</a:t>
            </a:r>
            <a:endParaRPr lang="en-US" dirty="0">
              <a:solidFill>
                <a:srgbClr val="FF0000"/>
              </a:solidFill>
            </a:endParaRPr>
          </a:p>
          <a:p>
            <a:r>
              <a:rPr lang="en-US" dirty="0"/>
              <a:t>The Boring Company</a:t>
            </a:r>
            <a:endParaRPr lang="en-US" dirty="0">
              <a:solidFill>
                <a:srgbClr val="FF0000"/>
              </a:solidFill>
            </a:endParaRPr>
          </a:p>
          <a:p>
            <a:endParaRPr lang="en-US" dirty="0"/>
          </a:p>
          <a:p>
            <a:endParaRPr lang="en-US" dirty="0"/>
          </a:p>
          <a:p>
            <a:endParaRPr lang="en-US" dirty="0"/>
          </a:p>
        </p:txBody>
      </p:sp>
      <p:sp>
        <p:nvSpPr>
          <p:cNvPr id="4" name="Rectangle 3"/>
          <p:cNvSpPr/>
          <p:nvPr/>
        </p:nvSpPr>
        <p:spPr>
          <a:xfrm>
            <a:off x="4113024" y="609600"/>
            <a:ext cx="2616422" cy="923330"/>
          </a:xfrm>
          <a:prstGeom prst="rect">
            <a:avLst/>
          </a:prstGeom>
          <a:noFill/>
        </p:spPr>
        <p:txBody>
          <a:bodyPr wrap="none" lIns="91440" tIns="45720" rIns="91440" bIns="45720">
            <a:spAutoFit/>
          </a:bodyPr>
          <a:lstStyle/>
          <a:p>
            <a:pPr algn="ctr"/>
            <a:r>
              <a:rPr lang="en-US" sz="5400" dirty="0">
                <a:ln w="10160">
                  <a:solidFill>
                    <a:srgbClr val="56C5FF"/>
                  </a:solidFill>
                  <a:prstDash val="solid"/>
                </a:ln>
                <a:solidFill>
                  <a:srgbClr val="FFFFFF"/>
                </a:solidFill>
                <a:effectLst>
                  <a:outerShdw blurRad="38100" dist="32000" dir="5400000" algn="tl">
                    <a:srgbClr val="000000">
                      <a:alpha val="30000"/>
                    </a:srgbClr>
                  </a:outerShdw>
                </a:effectLst>
                <a:latin typeface="Corbel"/>
              </a:rPr>
              <a:t>CAREER</a:t>
            </a:r>
          </a:p>
        </p:txBody>
      </p:sp>
    </p:spTree>
    <p:extLst>
      <p:ext uri="{BB962C8B-B14F-4D97-AF65-F5344CB8AC3E}">
        <p14:creationId xmlns:p14="http://schemas.microsoft.com/office/powerpoint/2010/main" val="1031602788"/>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0676" y="2857500"/>
            <a:ext cx="7470648" cy="1143000"/>
          </a:xfrm>
        </p:spPr>
        <p:txBody>
          <a:bodyPr>
            <a:normAutofit fontScale="90000"/>
          </a:bodyPr>
          <a:lstStyle/>
          <a:p>
            <a:r>
              <a:rPr lang="en-US" sz="4800"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stellar" pitchFamily="18" charset="0"/>
              </a:rPr>
              <a:t>The Boring Company</a:t>
            </a:r>
            <a:endParaRPr lang="en-US"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2716885730"/>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685800"/>
            <a:ext cx="3200400" cy="990600"/>
          </a:xfrm>
        </p:spPr>
        <p:txBody>
          <a:bodyPr>
            <a:normAutofit/>
          </a:bodyPr>
          <a:lstStyle/>
          <a:p>
            <a:r>
              <a:rPr lang="en-US" b="1" dirty="0">
                <a:latin typeface="+mn-lt"/>
              </a:rPr>
              <a:t>What is this?</a:t>
            </a:r>
          </a:p>
        </p:txBody>
      </p:sp>
      <p:sp>
        <p:nvSpPr>
          <p:cNvPr id="3" name="Content Placeholder 2"/>
          <p:cNvSpPr>
            <a:spLocks noGrp="1"/>
          </p:cNvSpPr>
          <p:nvPr>
            <p:ph idx="1"/>
          </p:nvPr>
        </p:nvSpPr>
        <p:spPr>
          <a:xfrm>
            <a:off x="5791200" y="838201"/>
            <a:ext cx="4114800" cy="1447800"/>
          </a:xfrm>
        </p:spPr>
        <p:txBody>
          <a:bodyPr>
            <a:noAutofit/>
          </a:bodyPr>
          <a:lstStyle/>
          <a:p>
            <a:pPr>
              <a:buNone/>
            </a:pPr>
            <a:r>
              <a:rPr lang="en-US" sz="1600" b="1" dirty="0"/>
              <a:t>		The Boring Company (TBC) is an infrastructure and tunnel construction company founded by </a:t>
            </a:r>
            <a:r>
              <a:rPr lang="en-US" sz="1600" b="1" dirty="0" err="1"/>
              <a:t>Elon</a:t>
            </a:r>
            <a:r>
              <a:rPr lang="en-US" sz="1600" b="1" dirty="0"/>
              <a:t> Musk in late 2016.</a:t>
            </a:r>
          </a:p>
          <a:p>
            <a:endParaRPr lang="en-US" sz="1600" b="1" dirty="0"/>
          </a:p>
          <a:p>
            <a:endParaRPr lang="en-US" sz="1600" b="1" dirty="0"/>
          </a:p>
          <a:p>
            <a:endParaRPr lang="en-US" sz="1600" b="1" dirty="0"/>
          </a:p>
          <a:p>
            <a:pPr fontAlgn="auto">
              <a:buNone/>
            </a:pPr>
            <a:br>
              <a:rPr lang="en-US" sz="1600" b="1" dirty="0"/>
            </a:br>
            <a:endParaRPr lang="en-US" sz="1600" b="1" dirty="0"/>
          </a:p>
        </p:txBody>
      </p:sp>
      <p:sp>
        <p:nvSpPr>
          <p:cNvPr id="4" name="TextBox 3"/>
          <p:cNvSpPr txBox="1"/>
          <p:nvPr/>
        </p:nvSpPr>
        <p:spPr>
          <a:xfrm>
            <a:off x="1981200" y="3505200"/>
            <a:ext cx="3429000" cy="861774"/>
          </a:xfrm>
          <a:prstGeom prst="rect">
            <a:avLst/>
          </a:prstGeom>
          <a:noFill/>
        </p:spPr>
        <p:txBody>
          <a:bodyPr wrap="square" rtlCol="0">
            <a:spAutoFit/>
          </a:bodyPr>
          <a:lstStyle/>
          <a:p>
            <a:pPr fontAlgn="ctr"/>
            <a:r>
              <a:rPr lang="en-US" sz="3200" b="1" dirty="0">
                <a:solidFill>
                  <a:prstClr val="white"/>
                </a:solidFill>
                <a:latin typeface="Corbel"/>
              </a:rPr>
              <a:t>Why tunnels?</a:t>
            </a:r>
          </a:p>
          <a:p>
            <a:endParaRPr lang="en-US" dirty="0">
              <a:solidFill>
                <a:prstClr val="white"/>
              </a:solidFill>
              <a:latin typeface="Corbel"/>
            </a:endParaRPr>
          </a:p>
        </p:txBody>
      </p:sp>
      <p:sp>
        <p:nvSpPr>
          <p:cNvPr id="6" name="TextBox 5"/>
          <p:cNvSpPr txBox="1"/>
          <p:nvPr/>
        </p:nvSpPr>
        <p:spPr>
          <a:xfrm>
            <a:off x="5943600" y="2286001"/>
            <a:ext cx="3810000" cy="4062651"/>
          </a:xfrm>
          <a:prstGeom prst="rect">
            <a:avLst/>
          </a:prstGeom>
          <a:noFill/>
        </p:spPr>
        <p:txBody>
          <a:bodyPr wrap="square" rtlCol="0">
            <a:spAutoFit/>
          </a:bodyPr>
          <a:lstStyle/>
          <a:p>
            <a:pPr>
              <a:buFont typeface="Arial" pitchFamily="34" charset="0"/>
              <a:buChar char="•"/>
            </a:pPr>
            <a:r>
              <a:rPr lang="en-US" sz="1600" b="1" dirty="0">
                <a:solidFill>
                  <a:prstClr val="white"/>
                </a:solidFill>
                <a:latin typeface="Corbel"/>
              </a:rPr>
              <a:t>To alleviate traffic, transportation corridors.</a:t>
            </a:r>
          </a:p>
          <a:p>
            <a:endParaRPr lang="en-US" sz="1600" b="1" dirty="0">
              <a:solidFill>
                <a:prstClr val="white"/>
              </a:solidFill>
              <a:latin typeface="Corbel"/>
            </a:endParaRPr>
          </a:p>
          <a:p>
            <a:pPr>
              <a:buFont typeface="Arial" pitchFamily="34" charset="0"/>
              <a:buChar char="•"/>
            </a:pPr>
            <a:r>
              <a:rPr lang="en-US" sz="1600" b="1" dirty="0">
                <a:solidFill>
                  <a:prstClr val="white"/>
                </a:solidFill>
                <a:latin typeface="Corbel"/>
              </a:rPr>
              <a:t>There is no practical limit to how many layers of tunnels can be built, so any level of traffic can be addressed.</a:t>
            </a:r>
          </a:p>
          <a:p>
            <a:endParaRPr lang="en-US" sz="1600" b="1" dirty="0">
              <a:solidFill>
                <a:prstClr val="white"/>
              </a:solidFill>
              <a:latin typeface="Corbel"/>
            </a:endParaRPr>
          </a:p>
          <a:p>
            <a:pPr>
              <a:buFont typeface="Arial" pitchFamily="34" charset="0"/>
              <a:buChar char="•"/>
            </a:pPr>
            <a:r>
              <a:rPr lang="en-US" sz="1600" b="1" dirty="0">
                <a:solidFill>
                  <a:prstClr val="white"/>
                </a:solidFill>
                <a:latin typeface="Corbel"/>
              </a:rPr>
              <a:t>Tunnels are weatherproof.</a:t>
            </a:r>
          </a:p>
          <a:p>
            <a:endParaRPr lang="en-US" sz="1600" b="1" dirty="0">
              <a:solidFill>
                <a:prstClr val="white"/>
              </a:solidFill>
              <a:latin typeface="Corbel"/>
            </a:endParaRPr>
          </a:p>
          <a:p>
            <a:pPr>
              <a:buFont typeface="Arial" pitchFamily="34" charset="0"/>
              <a:buChar char="•"/>
            </a:pPr>
            <a:r>
              <a:rPr lang="en-US" sz="1600" b="1" dirty="0">
                <a:solidFill>
                  <a:prstClr val="white"/>
                </a:solidFill>
                <a:latin typeface="Corbel"/>
              </a:rPr>
              <a:t>Tunnel construction and operation are silent and invisible to anyone on the surface.</a:t>
            </a:r>
          </a:p>
          <a:p>
            <a:endParaRPr lang="en-US" sz="1600" b="1" dirty="0">
              <a:solidFill>
                <a:prstClr val="white"/>
              </a:solidFill>
              <a:latin typeface="Corbel"/>
            </a:endParaRPr>
          </a:p>
          <a:p>
            <a:pPr>
              <a:buFont typeface="Arial" pitchFamily="34" charset="0"/>
              <a:buChar char="•"/>
            </a:pPr>
            <a:r>
              <a:rPr lang="en-US" sz="1600" b="1" dirty="0">
                <a:solidFill>
                  <a:prstClr val="white"/>
                </a:solidFill>
                <a:latin typeface="Corbel"/>
              </a:rPr>
              <a:t>Tunnels don’t divide communities with lanes and barriers.</a:t>
            </a:r>
          </a:p>
          <a:p>
            <a:endParaRPr lang="en-US" dirty="0">
              <a:solidFill>
                <a:prstClr val="white"/>
              </a:solidFill>
              <a:latin typeface="Corbel"/>
            </a:endParaRPr>
          </a:p>
        </p:txBody>
      </p:sp>
    </p:spTree>
    <p:extLst>
      <p:ext uri="{BB962C8B-B14F-4D97-AF65-F5344CB8AC3E}">
        <p14:creationId xmlns:p14="http://schemas.microsoft.com/office/powerpoint/2010/main" val="2028241682"/>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28800" y="1524001"/>
            <a:ext cx="4038600" cy="4525963"/>
          </a:xfrm>
        </p:spPr>
        <p:txBody>
          <a:bodyPr/>
          <a:lstStyle/>
          <a:p>
            <a:pPr>
              <a:buNone/>
            </a:pPr>
            <a:r>
              <a:rPr lang="en-US" dirty="0"/>
              <a:t>	 	Musk has picked LA as the testing ground both because he works in nearby Hawthorne and because the city’s notorious traffic jams gives the Boring Company a clear-sighted target.</a:t>
            </a:r>
          </a:p>
        </p:txBody>
      </p:sp>
      <p:pic>
        <p:nvPicPr>
          <p:cNvPr id="5" name="Picture 4" descr="23365024_1150026815128986_2088473680_n.jpg"/>
          <p:cNvPicPr>
            <a:picLocks noChangeAspect="1"/>
          </p:cNvPicPr>
          <p:nvPr/>
        </p:nvPicPr>
        <p:blipFill>
          <a:blip r:embed="rId2"/>
          <a:stretch>
            <a:fillRect/>
          </a:stretch>
        </p:blipFill>
        <p:spPr>
          <a:xfrm>
            <a:off x="6172200" y="923926"/>
            <a:ext cx="4267200" cy="4105275"/>
          </a:xfrm>
          <a:prstGeom prst="rect">
            <a:avLst/>
          </a:prstGeom>
        </p:spPr>
      </p:pic>
    </p:spTree>
    <p:extLst>
      <p:ext uri="{BB962C8B-B14F-4D97-AF65-F5344CB8AC3E}">
        <p14:creationId xmlns:p14="http://schemas.microsoft.com/office/powerpoint/2010/main" val="35242606"/>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4600" y="228600"/>
            <a:ext cx="6858000" cy="1143000"/>
          </a:xfrm>
        </p:spPr>
        <p:txBody>
          <a:bodyPr>
            <a:normAutofit/>
          </a:bodyPr>
          <a:lstStyle/>
          <a:p>
            <a:r>
              <a:rPr lang="en-US" sz="2800" dirty="0">
                <a:latin typeface="+mn-lt"/>
              </a:rPr>
              <a:t>	</a:t>
            </a:r>
            <a:r>
              <a:rPr lang="en-US" sz="2800" b="1" dirty="0"/>
              <a:t> The Boring Company | Tunnels</a:t>
            </a:r>
            <a:br>
              <a:rPr lang="en-US" sz="2800" dirty="0"/>
            </a:br>
            <a:endParaRPr lang="en-US" sz="2800" dirty="0">
              <a:latin typeface="+mn-lt"/>
            </a:endParaRPr>
          </a:p>
        </p:txBody>
      </p:sp>
      <p:pic>
        <p:nvPicPr>
          <p:cNvPr id="5" name="video-1510590385">
            <a:hlinkClick r:id="" action="ppaction://media"/>
            <a:extLst>
              <a:ext uri="{FF2B5EF4-FFF2-40B4-BE49-F238E27FC236}">
                <a16:creationId xmlns:a16="http://schemas.microsoft.com/office/drawing/2014/main" id="{294643AF-661F-49EB-8271-9DC6DE3AAC0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762445" y="1371601"/>
            <a:ext cx="8667111" cy="4874623"/>
          </a:xfrm>
        </p:spPr>
      </p:pic>
    </p:spTree>
    <p:extLst>
      <p:ext uri="{BB962C8B-B14F-4D97-AF65-F5344CB8AC3E}">
        <p14:creationId xmlns:p14="http://schemas.microsoft.com/office/powerpoint/2010/main" val="327071740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1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19601694">
            <a:off x="2183894" y="2062886"/>
            <a:ext cx="5648623" cy="1204306"/>
          </a:xfrm>
        </p:spPr>
        <p:txBody>
          <a:bodyPr/>
          <a:lstStyle/>
          <a:p>
            <a:r>
              <a:rPr lang="en-US" sz="8800" dirty="0"/>
              <a:t>Tesla</a:t>
            </a:r>
          </a:p>
        </p:txBody>
      </p:sp>
      <p:sp>
        <p:nvSpPr>
          <p:cNvPr id="3" name="Subtitle 2"/>
          <p:cNvSpPr>
            <a:spLocks noGrp="1"/>
          </p:cNvSpPr>
          <p:nvPr>
            <p:ph type="subTitle" idx="1"/>
          </p:nvPr>
        </p:nvSpPr>
        <p:spPr>
          <a:xfrm rot="19577294">
            <a:off x="2981458" y="2204434"/>
            <a:ext cx="8333780" cy="663064"/>
          </a:xfrm>
        </p:spPr>
        <p:txBody>
          <a:bodyPr>
            <a:noAutofit/>
          </a:bodyPr>
          <a:lstStyle/>
          <a:p>
            <a:r>
              <a:rPr lang="en-US" sz="1800" dirty="0">
                <a:latin typeface="Arial" pitchFamily="34" charset="0"/>
                <a:cs typeface="Arial" pitchFamily="34" charset="0"/>
              </a:rPr>
              <a:t>“Sustainable Transport </a:t>
            </a:r>
          </a:p>
          <a:p>
            <a:r>
              <a:rPr lang="en-US" sz="1800" dirty="0">
                <a:latin typeface="Arial" pitchFamily="34" charset="0"/>
                <a:cs typeface="Arial" pitchFamily="34" charset="0"/>
              </a:rPr>
              <a:t>  electric </a:t>
            </a:r>
            <a:r>
              <a:rPr lang="en-US" sz="1800" dirty="0" err="1">
                <a:latin typeface="Arial" pitchFamily="34" charset="0"/>
                <a:cs typeface="Arial" pitchFamily="34" charset="0"/>
              </a:rPr>
              <a:t>tehnology</a:t>
            </a:r>
            <a:r>
              <a:rPr lang="en-US" sz="1800" dirty="0">
                <a:latin typeface="Arial" pitchFamily="34" charset="0"/>
                <a:cs typeface="Arial" pitchFamily="34" charset="0"/>
              </a:rPr>
              <a:t>”</a:t>
            </a:r>
          </a:p>
        </p:txBody>
      </p:sp>
      <p:pic>
        <p:nvPicPr>
          <p:cNvPr id="1026" name="Picture 2" descr="Imagini pentru tesla logo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1400" y="3048000"/>
            <a:ext cx="2590800" cy="3342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8698122"/>
      </p:ext>
    </p:extLst>
  </p:cSld>
  <p:clrMapOvr>
    <a:masterClrMapping/>
  </p:clrMapOvr>
</p:sld>
</file>

<file path=ppt/theme/_rels/them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03C5CF44-0C62-41B4-B3EA-416B4807878A}" vid="{EC3ACB92-700E-4167-B3A6-412DE40A64C2}"/>
    </a:ext>
  </a:extLst>
</a:theme>
</file>

<file path=ppt/theme/theme3.xml><?xml version="1.0" encoding="utf-8"?>
<a:theme xmlns:a="http://schemas.openxmlformats.org/drawingml/2006/main" name="Angles">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4.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TotalTime>
  <Words>423</Words>
  <Application>Microsoft Office PowerPoint</Application>
  <PresentationFormat>Widescreen</PresentationFormat>
  <Paragraphs>87</Paragraphs>
  <Slides>22</Slides>
  <Notes>1</Notes>
  <HiddenSlides>0</HiddenSlides>
  <MMClips>4</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22</vt:i4>
      </vt:variant>
    </vt:vector>
  </HeadingPairs>
  <TitlesOfParts>
    <vt:vector size="38" baseType="lpstr">
      <vt:lpstr>Arial</vt:lpstr>
      <vt:lpstr>Calibri</vt:lpstr>
      <vt:lpstr>Calibri Light</vt:lpstr>
      <vt:lpstr>Castellar</vt:lpstr>
      <vt:lpstr>Century Gothic</vt:lpstr>
      <vt:lpstr>Corbel</vt:lpstr>
      <vt:lpstr>Franklin Gothic Book</vt:lpstr>
      <vt:lpstr>Franklin Gothic Medium</vt:lpstr>
      <vt:lpstr>Times New Roman</vt:lpstr>
      <vt:lpstr>Tunga</vt:lpstr>
      <vt:lpstr>Wingdings</vt:lpstr>
      <vt:lpstr>Wingdings 3</vt:lpstr>
      <vt:lpstr>Office Theme</vt:lpstr>
      <vt:lpstr>Digital Blue Tunnel 16x9</vt:lpstr>
      <vt:lpstr>Angles</vt:lpstr>
      <vt:lpstr>Wisp</vt:lpstr>
      <vt:lpstr>Elon Musk </vt:lpstr>
      <vt:lpstr>PowerPoint Presentation</vt:lpstr>
      <vt:lpstr> </vt:lpstr>
      <vt:lpstr>PowerPoint Presentation</vt:lpstr>
      <vt:lpstr>The Boring Company</vt:lpstr>
      <vt:lpstr>What is this?</vt:lpstr>
      <vt:lpstr>PowerPoint Presentation</vt:lpstr>
      <vt:lpstr>  The Boring Company | Tunnels </vt:lpstr>
      <vt:lpstr>Tesla</vt:lpstr>
      <vt:lpstr>Overview</vt:lpstr>
      <vt:lpstr>History</vt:lpstr>
      <vt:lpstr>Why  Tesla?</vt:lpstr>
      <vt:lpstr> </vt:lpstr>
      <vt:lpstr>  OpenAI is a non-profit research company working to build safe artificial intelligence.  11th December 2015, San Francisco</vt:lpstr>
      <vt:lpstr> </vt:lpstr>
      <vt:lpstr> </vt:lpstr>
      <vt:lpstr> </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OpenAI is a non-profit research company working to build safe artificial intelligence.</dc:title>
  <dc:creator>Andreea Bucataru</dc:creator>
  <cp:lastModifiedBy>Andreea Bucataru</cp:lastModifiedBy>
  <cp:revision>23</cp:revision>
  <dcterms:created xsi:type="dcterms:W3CDTF">2017-11-11T10:58:49Z</dcterms:created>
  <dcterms:modified xsi:type="dcterms:W3CDTF">2017-11-17T08:55:57Z</dcterms:modified>
</cp:coreProperties>
</file>